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0"/>
  </p:notesMasterIdLst>
  <p:sldIdLst>
    <p:sldId id="256" r:id="rId2"/>
    <p:sldId id="257" r:id="rId3"/>
    <p:sldId id="258" r:id="rId4"/>
    <p:sldId id="262" r:id="rId5"/>
    <p:sldId id="263" r:id="rId6"/>
    <p:sldId id="308" r:id="rId7"/>
    <p:sldId id="309" r:id="rId8"/>
    <p:sldId id="310" r:id="rId9"/>
    <p:sldId id="311" r:id="rId10"/>
    <p:sldId id="312" r:id="rId11"/>
    <p:sldId id="313" r:id="rId12"/>
    <p:sldId id="268" r:id="rId13"/>
    <p:sldId id="314" r:id="rId14"/>
    <p:sldId id="315" r:id="rId15"/>
    <p:sldId id="316" r:id="rId16"/>
    <p:sldId id="272" r:id="rId17"/>
    <p:sldId id="317" r:id="rId18"/>
    <p:sldId id="336" r:id="rId19"/>
    <p:sldId id="337" r:id="rId20"/>
    <p:sldId id="338"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Lst>
  <p:sldSz cx="9144000" cy="5143500" type="screen16x9"/>
  <p:notesSz cx="6858000" cy="9144000"/>
  <p:embeddedFontLst>
    <p:embeddedFont>
      <p:font typeface="Bebas Neue" panose="020B0606020202050201" pitchFamily="34" charset="0"/>
      <p:regular r:id="rId41"/>
    </p:embeddedFont>
    <p:embeddedFont>
      <p:font typeface="Oxygen" panose="02000503000000000000" pitchFamily="2" charset="0"/>
      <p:regular r:id="rId42"/>
      <p:bold r:id="rId43"/>
    </p:embeddedFont>
    <p:embeddedFont>
      <p:font typeface="Oxygen Light" panose="02000303000000000000" pitchFamily="2" charset="0"/>
      <p:regular r:id="rId44"/>
      <p:bold r:id="rId45"/>
    </p:embeddedFont>
    <p:embeddedFont>
      <p:font typeface="Poiret One" panose="00000500000000000000" pitchFamily="2"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A516CF-DE44-47E8-9B9F-7200729DEA1E}">
  <a:tblStyle styleId="{94A516CF-DE44-47E8-9B9F-7200729DEA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autoAdjust="0"/>
    <p:restoredTop sz="94660"/>
  </p:normalViewPr>
  <p:slideViewPr>
    <p:cSldViewPr snapToGrid="0">
      <p:cViewPr>
        <p:scale>
          <a:sx n="100" d="100"/>
          <a:sy n="100" d="100"/>
        </p:scale>
        <p:origin x="1277"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25f85ca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25f85ca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655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1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c439249f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c439249f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795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c439249f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c439249f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688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c439249f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c439249f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282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89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85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225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ac439249f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ac439249f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211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180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870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871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013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955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435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047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573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95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c439249f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c439249f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056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801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906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192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625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083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99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835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270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c439249f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c439249f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236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072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63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389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4006"/>
          </a:xfrm>
          <a:prstGeom prst="rect">
            <a:avLst/>
          </a:prstGeom>
          <a:noFill/>
          <a:ln>
            <a:noFill/>
          </a:ln>
        </p:spPr>
      </p:pic>
      <p:sp>
        <p:nvSpPr>
          <p:cNvPr id="10" name="Google Shape;10;p2"/>
          <p:cNvSpPr txBox="1">
            <a:spLocks noGrp="1"/>
          </p:cNvSpPr>
          <p:nvPr>
            <p:ph type="ctrTitle"/>
          </p:nvPr>
        </p:nvSpPr>
        <p:spPr>
          <a:xfrm>
            <a:off x="4149000" y="970200"/>
            <a:ext cx="3852000" cy="24105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4400" b="1">
                <a:latin typeface="Poiret One"/>
                <a:ea typeface="Poiret One"/>
                <a:cs typeface="Poiret One"/>
                <a:sym typeface="Poire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149000" y="3380700"/>
            <a:ext cx="38520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3">
    <p:spTree>
      <p:nvGrpSpPr>
        <p:cNvPr id="1" name="Shape 155"/>
        <p:cNvGrpSpPr/>
        <p:nvPr/>
      </p:nvGrpSpPr>
      <p:grpSpPr>
        <a:xfrm>
          <a:off x="0" y="0"/>
          <a:ext cx="0" cy="0"/>
          <a:chOff x="0" y="0"/>
          <a:chExt cx="0" cy="0"/>
        </a:xfrm>
      </p:grpSpPr>
      <p:pic>
        <p:nvPicPr>
          <p:cNvPr id="156" name="Google Shape;156;p3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157"/>
        <p:cNvGrpSpPr/>
        <p:nvPr/>
      </p:nvGrpSpPr>
      <p:grpSpPr>
        <a:xfrm>
          <a:off x="0" y="0"/>
          <a:ext cx="0" cy="0"/>
          <a:chOff x="0" y="0"/>
          <a:chExt cx="0" cy="0"/>
        </a:xfrm>
      </p:grpSpPr>
      <p:pic>
        <p:nvPicPr>
          <p:cNvPr id="158" name="Google Shape;158;p31"/>
          <p:cNvPicPr preferRelativeResize="0"/>
          <p:nvPr/>
        </p:nvPicPr>
        <p:blipFill>
          <a:blip r:embed="rId2">
            <a:alphaModFix/>
          </a:blip>
          <a:stretch>
            <a:fillRect/>
          </a:stretch>
        </p:blipFill>
        <p:spPr>
          <a:xfrm>
            <a:off x="0" y="0"/>
            <a:ext cx="9144000" cy="514351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484"/>
          </a:xfrm>
          <a:prstGeom prst="rect">
            <a:avLst/>
          </a:prstGeom>
          <a:noFill/>
          <a:ln>
            <a:noFill/>
          </a:ln>
        </p:spPr>
      </p:pic>
      <p:sp>
        <p:nvSpPr>
          <p:cNvPr id="14" name="Google Shape;14;p3"/>
          <p:cNvSpPr txBox="1">
            <a:spLocks noGrp="1"/>
          </p:cNvSpPr>
          <p:nvPr>
            <p:ph type="title"/>
          </p:nvPr>
        </p:nvSpPr>
        <p:spPr>
          <a:xfrm>
            <a:off x="5139007" y="2342625"/>
            <a:ext cx="32850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5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138900" y="1106175"/>
            <a:ext cx="3285000" cy="1265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7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5139001" y="3323950"/>
            <a:ext cx="32850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Oxygen"/>
              <a:buChar char="●"/>
              <a:defRPr sz="1400">
                <a:latin typeface="Oxygen"/>
                <a:ea typeface="Oxygen"/>
                <a:cs typeface="Oxygen"/>
                <a:sym typeface="Oxygen"/>
              </a:defRPr>
            </a:lvl1pPr>
            <a:lvl2pPr marL="914400" lvl="1" indent="-317500" rtl="0">
              <a:lnSpc>
                <a:spcPct val="115000"/>
              </a:lnSpc>
              <a:spcBef>
                <a:spcPts val="1600"/>
              </a:spcBef>
              <a:spcAft>
                <a:spcPts val="0"/>
              </a:spcAft>
              <a:buSzPts val="1400"/>
              <a:buFont typeface="Oxygen"/>
              <a:buChar char="○"/>
              <a:defRPr>
                <a:latin typeface="Oxygen"/>
                <a:ea typeface="Oxygen"/>
                <a:cs typeface="Oxygen"/>
                <a:sym typeface="Oxygen"/>
              </a:defRPr>
            </a:lvl2pPr>
            <a:lvl3pPr marL="1371600" lvl="2" indent="-317500" rtl="0">
              <a:lnSpc>
                <a:spcPct val="115000"/>
              </a:lnSpc>
              <a:spcBef>
                <a:spcPts val="1600"/>
              </a:spcBef>
              <a:spcAft>
                <a:spcPts val="0"/>
              </a:spcAft>
              <a:buSzPts val="1400"/>
              <a:buFont typeface="Oxygen"/>
              <a:buChar char="■"/>
              <a:defRPr>
                <a:latin typeface="Oxygen"/>
                <a:ea typeface="Oxygen"/>
                <a:cs typeface="Oxygen"/>
                <a:sym typeface="Oxygen"/>
              </a:defRPr>
            </a:lvl3pPr>
            <a:lvl4pPr marL="1828800" lvl="3" indent="-317500" rtl="0">
              <a:lnSpc>
                <a:spcPct val="115000"/>
              </a:lnSpc>
              <a:spcBef>
                <a:spcPts val="1600"/>
              </a:spcBef>
              <a:spcAft>
                <a:spcPts val="0"/>
              </a:spcAft>
              <a:buSzPts val="1400"/>
              <a:buFont typeface="Oxygen"/>
              <a:buChar char="●"/>
              <a:defRPr>
                <a:latin typeface="Oxygen"/>
                <a:ea typeface="Oxygen"/>
                <a:cs typeface="Oxygen"/>
                <a:sym typeface="Oxygen"/>
              </a:defRPr>
            </a:lvl4pPr>
            <a:lvl5pPr marL="2286000" lvl="4" indent="-317500" rtl="0">
              <a:lnSpc>
                <a:spcPct val="115000"/>
              </a:lnSpc>
              <a:spcBef>
                <a:spcPts val="1600"/>
              </a:spcBef>
              <a:spcAft>
                <a:spcPts val="0"/>
              </a:spcAft>
              <a:buSzPts val="1400"/>
              <a:buFont typeface="Oxygen"/>
              <a:buChar char="○"/>
              <a:defRPr>
                <a:latin typeface="Oxygen"/>
                <a:ea typeface="Oxygen"/>
                <a:cs typeface="Oxygen"/>
                <a:sym typeface="Oxygen"/>
              </a:defRPr>
            </a:lvl5pPr>
            <a:lvl6pPr marL="2743200" lvl="5" indent="-317500" rtl="0">
              <a:lnSpc>
                <a:spcPct val="115000"/>
              </a:lnSpc>
              <a:spcBef>
                <a:spcPts val="1600"/>
              </a:spcBef>
              <a:spcAft>
                <a:spcPts val="0"/>
              </a:spcAft>
              <a:buSzPts val="1400"/>
              <a:buFont typeface="Oxygen"/>
              <a:buChar char="■"/>
              <a:defRPr>
                <a:latin typeface="Oxygen"/>
                <a:ea typeface="Oxygen"/>
                <a:cs typeface="Oxygen"/>
                <a:sym typeface="Oxygen"/>
              </a:defRPr>
            </a:lvl6pPr>
            <a:lvl7pPr marL="3200400" lvl="6" indent="-317500" rtl="0">
              <a:lnSpc>
                <a:spcPct val="115000"/>
              </a:lnSpc>
              <a:spcBef>
                <a:spcPts val="1600"/>
              </a:spcBef>
              <a:spcAft>
                <a:spcPts val="0"/>
              </a:spcAft>
              <a:buSzPts val="1400"/>
              <a:buFont typeface="Oxygen"/>
              <a:buChar char="●"/>
              <a:defRPr>
                <a:latin typeface="Oxygen"/>
                <a:ea typeface="Oxygen"/>
                <a:cs typeface="Oxygen"/>
                <a:sym typeface="Oxygen"/>
              </a:defRPr>
            </a:lvl7pPr>
            <a:lvl8pPr marL="3657600" lvl="7" indent="-317500" rtl="0">
              <a:lnSpc>
                <a:spcPct val="115000"/>
              </a:lnSpc>
              <a:spcBef>
                <a:spcPts val="1600"/>
              </a:spcBef>
              <a:spcAft>
                <a:spcPts val="0"/>
              </a:spcAft>
              <a:buSzPts val="1400"/>
              <a:buFont typeface="Oxygen"/>
              <a:buChar char="○"/>
              <a:defRPr>
                <a:latin typeface="Oxygen"/>
                <a:ea typeface="Oxygen"/>
                <a:cs typeface="Oxygen"/>
                <a:sym typeface="Oxygen"/>
              </a:defRPr>
            </a:lvl8pPr>
            <a:lvl9pPr marL="4114800" lvl="8" indent="-317500" rtl="0">
              <a:lnSpc>
                <a:spcPct val="115000"/>
              </a:lnSpc>
              <a:spcBef>
                <a:spcPts val="1600"/>
              </a:spcBef>
              <a:spcAft>
                <a:spcPts val="1600"/>
              </a:spcAft>
              <a:buSzPts val="1400"/>
              <a:buFont typeface="Oxygen"/>
              <a:buChar char="■"/>
              <a:defRPr>
                <a:latin typeface="Oxygen"/>
                <a:ea typeface="Oxygen"/>
                <a:cs typeface="Oxygen"/>
                <a:sym typeface="Oxyge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0" y="0"/>
            <a:ext cx="9144010" cy="5143500"/>
          </a:xfrm>
          <a:prstGeom prst="rect">
            <a:avLst/>
          </a:prstGeom>
          <a:noFill/>
          <a:ln>
            <a:noFill/>
          </a:ln>
        </p:spPr>
      </p:pic>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 name="Google Shape;37;p8"/>
          <p:cNvSpPr txBox="1">
            <a:spLocks noGrp="1"/>
          </p:cNvSpPr>
          <p:nvPr>
            <p:ph type="title"/>
          </p:nvPr>
        </p:nvSpPr>
        <p:spPr>
          <a:xfrm>
            <a:off x="1388100" y="1693050"/>
            <a:ext cx="6367800" cy="175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0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1"/>
        <p:cNvGrpSpPr/>
        <p:nvPr/>
      </p:nvGrpSpPr>
      <p:grpSpPr>
        <a:xfrm>
          <a:off x="0" y="0"/>
          <a:ext cx="0" cy="0"/>
          <a:chOff x="0" y="0"/>
          <a:chExt cx="0" cy="0"/>
        </a:xfrm>
      </p:grpSpPr>
      <p:pic>
        <p:nvPicPr>
          <p:cNvPr id="52" name="Google Shape;52;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3"/>
          <p:cNvSpPr txBox="1">
            <a:spLocks noGrp="1"/>
          </p:cNvSpPr>
          <p:nvPr>
            <p:ph type="title"/>
          </p:nvPr>
        </p:nvSpPr>
        <p:spPr>
          <a:xfrm>
            <a:off x="7200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title" idx="2" hasCustomPrompt="1"/>
          </p:nvPr>
        </p:nvSpPr>
        <p:spPr>
          <a:xfrm>
            <a:off x="7200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7200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3"/>
          </p:nvPr>
        </p:nvSpPr>
        <p:spPr>
          <a:xfrm>
            <a:off x="34038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3"/>
          <p:cNvSpPr txBox="1">
            <a:spLocks noGrp="1"/>
          </p:cNvSpPr>
          <p:nvPr>
            <p:ph type="title" idx="4" hasCustomPrompt="1"/>
          </p:nvPr>
        </p:nvSpPr>
        <p:spPr>
          <a:xfrm>
            <a:off x="34038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5"/>
          </p:nvPr>
        </p:nvSpPr>
        <p:spPr>
          <a:xfrm>
            <a:off x="34038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9" name="Google Shape;59;p13"/>
          <p:cNvSpPr txBox="1">
            <a:spLocks noGrp="1"/>
          </p:cNvSpPr>
          <p:nvPr>
            <p:ph type="title" idx="6"/>
          </p:nvPr>
        </p:nvSpPr>
        <p:spPr>
          <a:xfrm>
            <a:off x="60876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title" idx="7" hasCustomPrompt="1"/>
          </p:nvPr>
        </p:nvSpPr>
        <p:spPr>
          <a:xfrm>
            <a:off x="60876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8"/>
          </p:nvPr>
        </p:nvSpPr>
        <p:spPr>
          <a:xfrm>
            <a:off x="60876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2" name="Google Shape;62;p1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6"/>
        <p:cNvGrpSpPr/>
        <p:nvPr/>
      </p:nvGrpSpPr>
      <p:grpSpPr>
        <a:xfrm>
          <a:off x="0" y="0"/>
          <a:ext cx="0" cy="0"/>
          <a:chOff x="0" y="0"/>
          <a:chExt cx="0" cy="0"/>
        </a:xfrm>
      </p:grpSpPr>
      <p:pic>
        <p:nvPicPr>
          <p:cNvPr id="67" name="Google Shape;67;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 name="Google Shape;68;p15"/>
          <p:cNvSpPr txBox="1">
            <a:spLocks noGrp="1"/>
          </p:cNvSpPr>
          <p:nvPr>
            <p:ph type="subTitle" idx="1"/>
          </p:nvPr>
        </p:nvSpPr>
        <p:spPr>
          <a:xfrm>
            <a:off x="720000" y="1452575"/>
            <a:ext cx="4461600" cy="284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Font typeface="Maven Pro"/>
              <a:buChar char="●"/>
              <a:defRPr sz="1600">
                <a:latin typeface="Oxygen"/>
                <a:ea typeface="Oxygen"/>
                <a:cs typeface="Oxygen"/>
                <a:sym typeface="Oxygen"/>
              </a:defRPr>
            </a:lvl1pPr>
            <a:lvl2pPr lvl="1">
              <a:spcBef>
                <a:spcPts val="1600"/>
              </a:spcBef>
              <a:spcAft>
                <a:spcPts val="0"/>
              </a:spcAft>
              <a:buClr>
                <a:srgbClr val="024427"/>
              </a:buClr>
              <a:buSzPts val="1400"/>
              <a:buFont typeface="Maven Pro"/>
              <a:buChar char="○"/>
              <a:defRPr/>
            </a:lvl2pPr>
            <a:lvl3pPr lvl="2">
              <a:spcBef>
                <a:spcPts val="1600"/>
              </a:spcBef>
              <a:spcAft>
                <a:spcPts val="0"/>
              </a:spcAft>
              <a:buClr>
                <a:srgbClr val="024427"/>
              </a:buClr>
              <a:buSzPts val="1400"/>
              <a:buFont typeface="Maven Pro"/>
              <a:buChar char="■"/>
              <a:defRPr/>
            </a:lvl3pPr>
            <a:lvl4pPr lvl="3">
              <a:spcBef>
                <a:spcPts val="1600"/>
              </a:spcBef>
              <a:spcAft>
                <a:spcPts val="0"/>
              </a:spcAft>
              <a:buClr>
                <a:srgbClr val="024427"/>
              </a:buClr>
              <a:buSzPts val="1400"/>
              <a:buFont typeface="Maven Pro"/>
              <a:buChar char="●"/>
              <a:defRPr/>
            </a:lvl4pPr>
            <a:lvl5pPr lvl="4">
              <a:spcBef>
                <a:spcPts val="1600"/>
              </a:spcBef>
              <a:spcAft>
                <a:spcPts val="0"/>
              </a:spcAft>
              <a:buClr>
                <a:srgbClr val="024427"/>
              </a:buClr>
              <a:buSzPts val="1400"/>
              <a:buFont typeface="Maven Pro"/>
              <a:buChar char="○"/>
              <a:defRPr/>
            </a:lvl5pPr>
            <a:lvl6pPr lvl="5">
              <a:spcBef>
                <a:spcPts val="1600"/>
              </a:spcBef>
              <a:spcAft>
                <a:spcPts val="0"/>
              </a:spcAft>
              <a:buClr>
                <a:srgbClr val="024427"/>
              </a:buClr>
              <a:buSzPts val="1400"/>
              <a:buFont typeface="Maven Pro"/>
              <a:buChar char="■"/>
              <a:defRPr/>
            </a:lvl6pPr>
            <a:lvl7pPr lvl="6">
              <a:spcBef>
                <a:spcPts val="1600"/>
              </a:spcBef>
              <a:spcAft>
                <a:spcPts val="0"/>
              </a:spcAft>
              <a:buClr>
                <a:srgbClr val="024427"/>
              </a:buClr>
              <a:buSzPts val="1400"/>
              <a:buFont typeface="Maven Pro"/>
              <a:buChar char="●"/>
              <a:defRPr/>
            </a:lvl7pPr>
            <a:lvl8pPr lvl="7">
              <a:spcBef>
                <a:spcPts val="1600"/>
              </a:spcBef>
              <a:spcAft>
                <a:spcPts val="0"/>
              </a:spcAft>
              <a:buClr>
                <a:srgbClr val="024427"/>
              </a:buClr>
              <a:buSzPts val="1400"/>
              <a:buFont typeface="Maven Pro"/>
              <a:buChar char="○"/>
              <a:defRPr/>
            </a:lvl8pPr>
            <a:lvl9pPr lvl="8">
              <a:spcBef>
                <a:spcPts val="1600"/>
              </a:spcBef>
              <a:spcAft>
                <a:spcPts val="1600"/>
              </a:spcAft>
              <a:buClr>
                <a:srgbClr val="024427"/>
              </a:buClr>
              <a:buSzPts val="1400"/>
              <a:buFont typeface="Maven Pro"/>
              <a:buChar char="■"/>
              <a:defRPr/>
            </a:lvl9pPr>
          </a:lstStyle>
          <a:p>
            <a:endParaRPr/>
          </a:p>
        </p:txBody>
      </p:sp>
      <p:sp>
        <p:nvSpPr>
          <p:cNvPr id="69" name="Google Shape;6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iret One"/>
              <a:buNone/>
              <a:defRPr sz="2800">
                <a:solidFill>
                  <a:schemeClr val="dk1"/>
                </a:solidFill>
                <a:latin typeface="Poiret One"/>
                <a:ea typeface="Poiret One"/>
                <a:cs typeface="Poiret One"/>
                <a:sym typeface="Poiret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Oxygen Light"/>
              <a:buChar char="●"/>
              <a:defRPr sz="1800">
                <a:solidFill>
                  <a:schemeClr val="lt2"/>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lt2"/>
              </a:buClr>
              <a:buSzPts val="1400"/>
              <a:buFont typeface="Oxygen Light"/>
              <a:buChar char="■"/>
              <a:defRPr>
                <a:solidFill>
                  <a:schemeClr val="lt2"/>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1" r:id="rId8"/>
    <p:sldLayoutId id="2147483675"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4"/>
          <p:cNvSpPr txBox="1">
            <a:spLocks noGrp="1"/>
          </p:cNvSpPr>
          <p:nvPr>
            <p:ph type="ctrTitle"/>
          </p:nvPr>
        </p:nvSpPr>
        <p:spPr>
          <a:xfrm>
            <a:off x="3241288" y="573900"/>
            <a:ext cx="4759712" cy="241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accent1"/>
                </a:solidFill>
              </a:rPr>
              <a:t>PROGRAMACIÓN DE SISTEMAS EMBUDIDOS</a:t>
            </a:r>
            <a:endParaRPr dirty="0">
              <a:solidFill>
                <a:schemeClr val="accent1"/>
              </a:solidFill>
            </a:endParaRPr>
          </a:p>
        </p:txBody>
      </p:sp>
      <p:sp>
        <p:nvSpPr>
          <p:cNvPr id="168" name="Google Shape;168;p34"/>
          <p:cNvSpPr txBox="1">
            <a:spLocks noGrp="1"/>
          </p:cNvSpPr>
          <p:nvPr>
            <p:ph type="subTitle" idx="1"/>
          </p:nvPr>
        </p:nvSpPr>
        <p:spPr>
          <a:xfrm>
            <a:off x="4149000" y="3598580"/>
            <a:ext cx="38520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PRACTICA HITO 2</a:t>
            </a:r>
          </a:p>
          <a:p>
            <a:pPr marL="0" lvl="0" indent="0" algn="r" rtl="0">
              <a:spcBef>
                <a:spcPts val="0"/>
              </a:spcBef>
              <a:spcAft>
                <a:spcPts val="0"/>
              </a:spcAft>
              <a:buNone/>
            </a:pPr>
            <a:r>
              <a:rPr lang="en" dirty="0"/>
              <a:t>ESTUDIANTE: JOSUE O. PORCEL M.</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subTitle" idx="1"/>
          </p:nvPr>
        </p:nvSpPr>
        <p:spPr>
          <a:xfrm>
            <a:off x="720000" y="929642"/>
            <a:ext cx="5784878" cy="1041534"/>
          </a:xfrm>
          <a:prstGeom prst="rect">
            <a:avLst/>
          </a:prstGeom>
        </p:spPr>
        <p:txBody>
          <a:bodyPr spcFirstLastPara="1" wrap="square" lIns="91425" tIns="91425" rIns="91425" bIns="91425" anchor="t" anchorCtr="0">
            <a:noAutofit/>
          </a:bodyPr>
          <a:lstStyle/>
          <a:p>
            <a:pPr marL="285750" indent="-285750" algn="just"/>
            <a:r>
              <a:rPr lang="es-MX" dirty="0"/>
              <a:t>MULTIPLATAFORMA.- Un software que puede existir en varios sistemas operativos o dispositivos móviles.</a:t>
            </a:r>
          </a:p>
          <a:p>
            <a:pPr marL="0" indent="0" algn="just">
              <a:buNone/>
            </a:pPr>
            <a:endParaRPr lang="es-MX" dirty="0"/>
          </a:p>
          <a:p>
            <a:pPr marL="285750" indent="-285750" algn="just"/>
            <a:r>
              <a:rPr lang="es-MX" dirty="0"/>
              <a:t>MULTIPARADIGMA.- Que soporta o posee características que estén relacionados hacia  la programación orientada a objetos, que sean imperativos, declarativo, lógico y funcional, que puede ser escrito de múltiples maneras.</a:t>
            </a:r>
          </a:p>
          <a:p>
            <a:pPr marL="0" indent="0" algn="just">
              <a:buNone/>
            </a:pPr>
            <a:endParaRPr lang="es-MX" dirty="0"/>
          </a:p>
          <a:p>
            <a:pPr marL="285750" indent="-285750" algn="just"/>
            <a:r>
              <a:rPr lang="es-MX" dirty="0"/>
              <a:t>MULTIPROPOSITO.- Que es aplicable en varios campos de la industria, sea la IA, hacking entre otros.</a:t>
            </a:r>
          </a:p>
          <a:p>
            <a:pPr marL="0" indent="0" algn="just">
              <a:buNone/>
            </a:pPr>
            <a:endParaRPr lang="es-MX" dirty="0"/>
          </a:p>
          <a:p>
            <a:pPr marL="285750" indent="-285750" algn="just"/>
            <a:r>
              <a:rPr lang="es-MX" dirty="0"/>
              <a:t>LENGUAJE INTERPRETADO.- Que puede ser interpretado o compilado con un software el cual le ha de comunicar las instrucciones a la computadora y esta la logre entender.</a:t>
            </a:r>
            <a:endParaRPr lang="es-BO" dirty="0"/>
          </a:p>
        </p:txBody>
      </p:sp>
      <p:sp>
        <p:nvSpPr>
          <p:cNvPr id="225" name="Google Shape;225;p41"/>
          <p:cNvSpPr txBox="1">
            <a:spLocks noGrp="1"/>
          </p:cNvSpPr>
          <p:nvPr>
            <p:ph type="title"/>
          </p:nvPr>
        </p:nvSpPr>
        <p:spPr>
          <a:xfrm>
            <a:off x="720000" y="35694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DEFINA LOS SIGUIENTES CONCEPTOS:</a:t>
            </a:r>
          </a:p>
        </p:txBody>
      </p:sp>
    </p:spTree>
    <p:extLst>
      <p:ext uri="{BB962C8B-B14F-4D97-AF65-F5344CB8AC3E}">
        <p14:creationId xmlns:p14="http://schemas.microsoft.com/office/powerpoint/2010/main" val="208378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subTitle" idx="1"/>
          </p:nvPr>
        </p:nvSpPr>
        <p:spPr>
          <a:xfrm>
            <a:off x="623356" y="2200880"/>
            <a:ext cx="5784878" cy="1041534"/>
          </a:xfrm>
          <a:prstGeom prst="rect">
            <a:avLst/>
          </a:prstGeom>
        </p:spPr>
        <p:txBody>
          <a:bodyPr spcFirstLastPara="1" wrap="square" lIns="91425" tIns="91425" rIns="91425" bIns="91425" anchor="t" anchorCtr="0">
            <a:noAutofit/>
          </a:bodyPr>
          <a:lstStyle/>
          <a:p>
            <a:pPr marL="0" indent="0" algn="just">
              <a:buNone/>
            </a:pPr>
            <a:r>
              <a:rPr lang="es-MX" dirty="0"/>
              <a:t>Ocultamos información, haciendo visible solo aquello que es indispensable para el ojo del usuario y dejando en oculto todo lo demás.</a:t>
            </a:r>
          </a:p>
          <a:p>
            <a:pPr marL="0" indent="0" algn="just">
              <a:buNone/>
            </a:pPr>
            <a:endParaRPr lang="es-MX" dirty="0"/>
          </a:p>
          <a:p>
            <a:pPr marL="0" indent="0" algn="just">
              <a:buNone/>
            </a:pPr>
            <a:r>
              <a:rPr lang="es-MX" dirty="0"/>
              <a:t>Ejemplo Calculadora con Signos A B</a:t>
            </a:r>
            <a:endParaRPr lang="es-BO" dirty="0"/>
          </a:p>
        </p:txBody>
      </p:sp>
      <p:sp>
        <p:nvSpPr>
          <p:cNvPr id="225" name="Google Shape;225;p41"/>
          <p:cNvSpPr txBox="1">
            <a:spLocks noGrp="1"/>
          </p:cNvSpPr>
          <p:nvPr>
            <p:ph type="title"/>
          </p:nvPr>
        </p:nvSpPr>
        <p:spPr>
          <a:xfrm>
            <a:off x="623356" y="646874"/>
            <a:ext cx="6602634"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MX" dirty="0"/>
              <a:t>DEFINA A QUE SE REFIERE CUANDO SE HABLA DE ENCAPSULACIÓN Y MUESTRE UN EJEMPLO</a:t>
            </a:r>
            <a:br>
              <a:rPr lang="es-MX" dirty="0"/>
            </a:br>
            <a:r>
              <a:rPr lang="es-MX" dirty="0"/>
              <a:t>(CÓDIGO EN PYTHON)</a:t>
            </a:r>
          </a:p>
        </p:txBody>
      </p:sp>
    </p:spTree>
    <p:extLst>
      <p:ext uri="{BB962C8B-B14F-4D97-AF65-F5344CB8AC3E}">
        <p14:creationId xmlns:p14="http://schemas.microsoft.com/office/powerpoint/2010/main" val="3127879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11" name="Imagen 10" descr="Texto&#10;&#10;Descripción generada automáticamente">
            <a:extLst>
              <a:ext uri="{FF2B5EF4-FFF2-40B4-BE49-F238E27FC236}">
                <a16:creationId xmlns:a16="http://schemas.microsoft.com/office/drawing/2014/main" id="{7A8DAB39-4A13-4DE1-A06D-01401CF434A0}"/>
              </a:ext>
            </a:extLst>
          </p:cNvPr>
          <p:cNvPicPr>
            <a:picLocks noChangeAspect="1"/>
          </p:cNvPicPr>
          <p:nvPr/>
        </p:nvPicPr>
        <p:blipFill>
          <a:blip r:embed="rId3"/>
          <a:stretch>
            <a:fillRect/>
          </a:stretch>
        </p:blipFill>
        <p:spPr>
          <a:xfrm>
            <a:off x="484145" y="230457"/>
            <a:ext cx="3842518" cy="4682583"/>
          </a:xfrm>
          <a:prstGeom prst="rect">
            <a:avLst/>
          </a:prstGeom>
        </p:spPr>
      </p:pic>
      <p:pic>
        <p:nvPicPr>
          <p:cNvPr id="13" name="Imagen 12">
            <a:extLst>
              <a:ext uri="{FF2B5EF4-FFF2-40B4-BE49-F238E27FC236}">
                <a16:creationId xmlns:a16="http://schemas.microsoft.com/office/drawing/2014/main" id="{D7367105-1143-4BE9-AF89-8D6C630C010B}"/>
              </a:ext>
            </a:extLst>
          </p:cNvPr>
          <p:cNvPicPr>
            <a:picLocks noChangeAspect="1"/>
          </p:cNvPicPr>
          <p:nvPr/>
        </p:nvPicPr>
        <p:blipFill rotWithShape="1">
          <a:blip r:embed="rId4"/>
          <a:srcRect l="60163" t="3325" b="14001"/>
          <a:stretch/>
        </p:blipFill>
        <p:spPr>
          <a:xfrm>
            <a:off x="5017123" y="1026116"/>
            <a:ext cx="3329708" cy="3886924"/>
          </a:xfrm>
          <a:prstGeom prst="rect">
            <a:avLst/>
          </a:prstGeom>
        </p:spPr>
      </p:pic>
      <p:sp>
        <p:nvSpPr>
          <p:cNvPr id="15" name="Google Shape;225;p41">
            <a:extLst>
              <a:ext uri="{FF2B5EF4-FFF2-40B4-BE49-F238E27FC236}">
                <a16:creationId xmlns:a16="http://schemas.microsoft.com/office/drawing/2014/main" id="{9EFE50F3-48F5-4287-9DFF-AC56B9030954}"/>
              </a:ext>
            </a:extLst>
          </p:cNvPr>
          <p:cNvSpPr txBox="1">
            <a:spLocks noGrp="1"/>
          </p:cNvSpPr>
          <p:nvPr>
            <p:ph type="title"/>
          </p:nvPr>
        </p:nvSpPr>
        <p:spPr>
          <a:xfrm>
            <a:off x="4769590" y="310813"/>
            <a:ext cx="3824773"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R</a:t>
            </a:r>
            <a:r>
              <a:rPr lang="es-MX" sz="3200" dirty="0"/>
              <a:t>ESULTADOS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subTitle" idx="1"/>
          </p:nvPr>
        </p:nvSpPr>
        <p:spPr>
          <a:xfrm>
            <a:off x="623356" y="2200880"/>
            <a:ext cx="5784878" cy="1041534"/>
          </a:xfrm>
          <a:prstGeom prst="rect">
            <a:avLst/>
          </a:prstGeom>
        </p:spPr>
        <p:txBody>
          <a:bodyPr spcFirstLastPara="1" wrap="square" lIns="91425" tIns="91425" rIns="91425" bIns="91425" anchor="t" anchorCtr="0">
            <a:noAutofit/>
          </a:bodyPr>
          <a:lstStyle/>
          <a:p>
            <a:pPr marL="0" indent="0" algn="just">
              <a:buNone/>
            </a:pPr>
            <a:r>
              <a:rPr lang="es-MX" dirty="0"/>
              <a:t>Es una forma de reutilizar el código, ya que existen clases que comparten características similares de tal modo se crea una clase madre o superclase la cual dará a las clases que son iguales atributos que ella tiene.</a:t>
            </a:r>
          </a:p>
          <a:p>
            <a:pPr marL="0" indent="0" algn="just">
              <a:buNone/>
            </a:pPr>
            <a:endParaRPr lang="es-MX" dirty="0"/>
          </a:p>
          <a:p>
            <a:pPr marL="0" indent="0" algn="just">
              <a:buNone/>
            </a:pPr>
            <a:r>
              <a:rPr lang="es-MX" dirty="0"/>
              <a:t>Ejemplo un Gerente y un Empleado</a:t>
            </a:r>
            <a:endParaRPr lang="es-BO" dirty="0"/>
          </a:p>
        </p:txBody>
      </p:sp>
      <p:sp>
        <p:nvSpPr>
          <p:cNvPr id="225" name="Google Shape;225;p41"/>
          <p:cNvSpPr txBox="1">
            <a:spLocks noGrp="1"/>
          </p:cNvSpPr>
          <p:nvPr>
            <p:ph type="title"/>
          </p:nvPr>
        </p:nvSpPr>
        <p:spPr>
          <a:xfrm>
            <a:off x="623356" y="646874"/>
            <a:ext cx="632757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MX" dirty="0"/>
              <a:t>DEFNA A QUE SE REFERE CUANDO SE HABLA DE HERENCIA Y MUESTRE UN EJEMPLO</a:t>
            </a:r>
            <a:br>
              <a:rPr lang="es-MX" dirty="0"/>
            </a:br>
            <a:r>
              <a:rPr lang="es-MX" dirty="0"/>
              <a:t>(CÓDIGO EN PYTHON).</a:t>
            </a:r>
          </a:p>
        </p:txBody>
      </p:sp>
    </p:spTree>
    <p:extLst>
      <p:ext uri="{BB962C8B-B14F-4D97-AF65-F5344CB8AC3E}">
        <p14:creationId xmlns:p14="http://schemas.microsoft.com/office/powerpoint/2010/main" val="3214444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5" name="Imagen 4" descr="Texto&#10;&#10;Descripción generada automáticamente">
            <a:extLst>
              <a:ext uri="{FF2B5EF4-FFF2-40B4-BE49-F238E27FC236}">
                <a16:creationId xmlns:a16="http://schemas.microsoft.com/office/drawing/2014/main" id="{BFF33782-C0C3-4BE9-BA18-28CF85FE56B7}"/>
              </a:ext>
            </a:extLst>
          </p:cNvPr>
          <p:cNvPicPr>
            <a:picLocks noChangeAspect="1"/>
          </p:cNvPicPr>
          <p:nvPr/>
        </p:nvPicPr>
        <p:blipFill>
          <a:blip r:embed="rId3"/>
          <a:stretch>
            <a:fillRect/>
          </a:stretch>
        </p:blipFill>
        <p:spPr>
          <a:xfrm>
            <a:off x="258453" y="126380"/>
            <a:ext cx="5135276" cy="4890739"/>
          </a:xfrm>
          <a:prstGeom prst="rect">
            <a:avLst/>
          </a:prstGeom>
        </p:spPr>
      </p:pic>
      <p:pic>
        <p:nvPicPr>
          <p:cNvPr id="7" name="Imagen 6">
            <a:extLst>
              <a:ext uri="{FF2B5EF4-FFF2-40B4-BE49-F238E27FC236}">
                <a16:creationId xmlns:a16="http://schemas.microsoft.com/office/drawing/2014/main" id="{A4332F81-9CB2-4204-946C-4CA990D2934A}"/>
              </a:ext>
            </a:extLst>
          </p:cNvPr>
          <p:cNvPicPr>
            <a:picLocks noChangeAspect="1"/>
          </p:cNvPicPr>
          <p:nvPr/>
        </p:nvPicPr>
        <p:blipFill rotWithShape="1">
          <a:blip r:embed="rId4"/>
          <a:srcRect l="51626" t="3901" b="14291"/>
          <a:stretch/>
        </p:blipFill>
        <p:spPr>
          <a:xfrm>
            <a:off x="5513810" y="1642016"/>
            <a:ext cx="3548033" cy="3375103"/>
          </a:xfrm>
          <a:prstGeom prst="rect">
            <a:avLst/>
          </a:prstGeom>
        </p:spPr>
      </p:pic>
      <p:sp>
        <p:nvSpPr>
          <p:cNvPr id="10" name="Google Shape;225;p41">
            <a:extLst>
              <a:ext uri="{FF2B5EF4-FFF2-40B4-BE49-F238E27FC236}">
                <a16:creationId xmlns:a16="http://schemas.microsoft.com/office/drawing/2014/main" id="{3A9F3230-791F-4764-ADC6-C7C8A20289FE}"/>
              </a:ext>
            </a:extLst>
          </p:cNvPr>
          <p:cNvSpPr txBox="1">
            <a:spLocks noGrp="1"/>
          </p:cNvSpPr>
          <p:nvPr>
            <p:ph type="title"/>
          </p:nvPr>
        </p:nvSpPr>
        <p:spPr>
          <a:xfrm>
            <a:off x="5393729" y="959489"/>
            <a:ext cx="3824773"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R</a:t>
            </a:r>
            <a:r>
              <a:rPr lang="es-MX" sz="3200" dirty="0"/>
              <a:t>ESULTADOS</a:t>
            </a:r>
          </a:p>
        </p:txBody>
      </p:sp>
    </p:spTree>
    <p:extLst>
      <p:ext uri="{BB962C8B-B14F-4D97-AF65-F5344CB8AC3E}">
        <p14:creationId xmlns:p14="http://schemas.microsoft.com/office/powerpoint/2010/main" val="355343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4005101" y="2772226"/>
            <a:ext cx="4418906"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BO" dirty="0"/>
              <a:t>PARTE </a:t>
            </a:r>
            <a:br>
              <a:rPr lang="es-BO" dirty="0"/>
            </a:br>
            <a:r>
              <a:rPr lang="es-BO" dirty="0"/>
              <a:t>PR</a:t>
            </a:r>
            <a:r>
              <a:rPr lang="es-MX" dirty="0"/>
              <a:t>Á</a:t>
            </a:r>
            <a:r>
              <a:rPr lang="es-BO" dirty="0"/>
              <a:t>CTICA</a:t>
            </a:r>
          </a:p>
        </p:txBody>
      </p:sp>
      <p:sp>
        <p:nvSpPr>
          <p:cNvPr id="219" name="Google Shape;219;p40"/>
          <p:cNvSpPr txBox="1">
            <a:spLocks noGrp="1"/>
          </p:cNvSpPr>
          <p:nvPr>
            <p:ph type="title" idx="2"/>
          </p:nvPr>
        </p:nvSpPr>
        <p:spPr>
          <a:xfrm>
            <a:off x="5139007" y="1106174"/>
            <a:ext cx="3285000" cy="126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Tree>
    <p:extLst>
      <p:ext uri="{BB962C8B-B14F-4D97-AF65-F5344CB8AC3E}">
        <p14:creationId xmlns:p14="http://schemas.microsoft.com/office/powerpoint/2010/main" val="270800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720000" y="777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LLEVAR EL SIGUIENTE CÓDIGO JAVA A PYTHON</a:t>
            </a:r>
          </a:p>
        </p:txBody>
      </p:sp>
      <p:pic>
        <p:nvPicPr>
          <p:cNvPr id="6" name="Imagen 5" descr="Texto&#10;&#10;Descripción generada automáticamente">
            <a:extLst>
              <a:ext uri="{FF2B5EF4-FFF2-40B4-BE49-F238E27FC236}">
                <a16:creationId xmlns:a16="http://schemas.microsoft.com/office/drawing/2014/main" id="{01260BED-8AB5-49BD-9013-C664E2F67119}"/>
              </a:ext>
            </a:extLst>
          </p:cNvPr>
          <p:cNvPicPr>
            <a:picLocks noChangeAspect="1"/>
          </p:cNvPicPr>
          <p:nvPr/>
        </p:nvPicPr>
        <p:blipFill>
          <a:blip r:embed="rId3"/>
          <a:stretch>
            <a:fillRect/>
          </a:stretch>
        </p:blipFill>
        <p:spPr>
          <a:xfrm>
            <a:off x="1889461" y="650401"/>
            <a:ext cx="5365078" cy="41549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720000" y="777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LLEVAR EL SIGUIENTE CÓDIGO JAVA A PYTHON</a:t>
            </a:r>
          </a:p>
        </p:txBody>
      </p:sp>
      <p:pic>
        <p:nvPicPr>
          <p:cNvPr id="3" name="Imagen 2" descr="Pantalla de computadora con números&#10;&#10;Descripción generada automáticamente con confianza media">
            <a:extLst>
              <a:ext uri="{FF2B5EF4-FFF2-40B4-BE49-F238E27FC236}">
                <a16:creationId xmlns:a16="http://schemas.microsoft.com/office/drawing/2014/main" id="{CC6C0CFF-9119-4BE4-BE7F-CFDE9A78FE78}"/>
              </a:ext>
            </a:extLst>
          </p:cNvPr>
          <p:cNvPicPr>
            <a:picLocks noChangeAspect="1"/>
          </p:cNvPicPr>
          <p:nvPr/>
        </p:nvPicPr>
        <p:blipFill>
          <a:blip r:embed="rId3"/>
          <a:stretch>
            <a:fillRect/>
          </a:stretch>
        </p:blipFill>
        <p:spPr>
          <a:xfrm>
            <a:off x="231078" y="851876"/>
            <a:ext cx="4340922" cy="3727939"/>
          </a:xfrm>
          <a:prstGeom prst="rect">
            <a:avLst/>
          </a:prstGeom>
        </p:spPr>
      </p:pic>
      <p:pic>
        <p:nvPicPr>
          <p:cNvPr id="5" name="Imagen 4">
            <a:extLst>
              <a:ext uri="{FF2B5EF4-FFF2-40B4-BE49-F238E27FC236}">
                <a16:creationId xmlns:a16="http://schemas.microsoft.com/office/drawing/2014/main" id="{03C489AD-42AD-44F3-9529-305B885340F1}"/>
              </a:ext>
            </a:extLst>
          </p:cNvPr>
          <p:cNvPicPr>
            <a:picLocks noChangeAspect="1"/>
          </p:cNvPicPr>
          <p:nvPr/>
        </p:nvPicPr>
        <p:blipFill rotWithShape="1">
          <a:blip r:embed="rId4"/>
          <a:srcRect l="60256" t="3342" r="1" b="69169"/>
          <a:stretch/>
        </p:blipFill>
        <p:spPr>
          <a:xfrm>
            <a:off x="4840349" y="3063564"/>
            <a:ext cx="3897250" cy="1516251"/>
          </a:xfrm>
          <a:prstGeom prst="rect">
            <a:avLst/>
          </a:prstGeom>
        </p:spPr>
      </p:pic>
      <p:sp>
        <p:nvSpPr>
          <p:cNvPr id="8" name="Google Shape;225;p41">
            <a:extLst>
              <a:ext uri="{FF2B5EF4-FFF2-40B4-BE49-F238E27FC236}">
                <a16:creationId xmlns:a16="http://schemas.microsoft.com/office/drawing/2014/main" id="{8FF524D3-34FB-4441-B37E-FC44CDB7EE64}"/>
              </a:ext>
            </a:extLst>
          </p:cNvPr>
          <p:cNvSpPr txBox="1">
            <a:spLocks/>
          </p:cNvSpPr>
          <p:nvPr/>
        </p:nvSpPr>
        <p:spPr>
          <a:xfrm>
            <a:off x="4876587" y="2285400"/>
            <a:ext cx="38247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3200" dirty="0"/>
              <a:t>R</a:t>
            </a:r>
            <a:r>
              <a:rPr lang="es-MX" sz="3200" dirty="0"/>
              <a:t>ESULTADOS</a:t>
            </a:r>
          </a:p>
        </p:txBody>
      </p:sp>
    </p:spTree>
    <p:extLst>
      <p:ext uri="{BB962C8B-B14F-4D97-AF65-F5344CB8AC3E}">
        <p14:creationId xmlns:p14="http://schemas.microsoft.com/office/powerpoint/2010/main" val="683092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206979" y="528464"/>
            <a:ext cx="873004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rgbClr val="595959"/>
                </a:solidFill>
              </a:rPr>
              <a:t>CREAR EL CÓDIGO JAVA Y PYTHON PARA EL SIGUIENTE ANÁLISIS.</a:t>
            </a:r>
          </a:p>
        </p:txBody>
      </p:sp>
      <p:pic>
        <p:nvPicPr>
          <p:cNvPr id="4" name="Imagen 3">
            <a:extLst>
              <a:ext uri="{FF2B5EF4-FFF2-40B4-BE49-F238E27FC236}">
                <a16:creationId xmlns:a16="http://schemas.microsoft.com/office/drawing/2014/main" id="{DEB71DDD-3126-4D7E-A7A0-01A1F8356BF6}"/>
              </a:ext>
            </a:extLst>
          </p:cNvPr>
          <p:cNvPicPr>
            <a:picLocks noChangeAspect="1"/>
          </p:cNvPicPr>
          <p:nvPr/>
        </p:nvPicPr>
        <p:blipFill rotWithShape="1">
          <a:blip r:embed="rId3"/>
          <a:srcRect l="32250" t="26963" r="33917" b="50000"/>
          <a:stretch/>
        </p:blipFill>
        <p:spPr>
          <a:xfrm>
            <a:off x="731520" y="1386840"/>
            <a:ext cx="7680960" cy="2941846"/>
          </a:xfrm>
          <a:prstGeom prst="rect">
            <a:avLst/>
          </a:prstGeom>
        </p:spPr>
      </p:pic>
    </p:spTree>
    <p:extLst>
      <p:ext uri="{BB962C8B-B14F-4D97-AF65-F5344CB8AC3E}">
        <p14:creationId xmlns:p14="http://schemas.microsoft.com/office/powerpoint/2010/main" val="3707979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206979" y="528464"/>
            <a:ext cx="873004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rgbClr val="595959"/>
                </a:solidFill>
              </a:rPr>
              <a:t>CREAR EL CÓDIGO JAVA Y PYTHON PARA EL SIGUIENTE ANÁLISIS.</a:t>
            </a:r>
          </a:p>
        </p:txBody>
      </p:sp>
      <p:pic>
        <p:nvPicPr>
          <p:cNvPr id="3" name="Imagen 2" descr="Texto&#10;&#10;Descripción generada automáticamente">
            <a:extLst>
              <a:ext uri="{FF2B5EF4-FFF2-40B4-BE49-F238E27FC236}">
                <a16:creationId xmlns:a16="http://schemas.microsoft.com/office/drawing/2014/main" id="{2BB5A1DD-5E9D-4F70-A127-42CB46B26B1D}"/>
              </a:ext>
            </a:extLst>
          </p:cNvPr>
          <p:cNvPicPr>
            <a:picLocks noChangeAspect="1"/>
          </p:cNvPicPr>
          <p:nvPr/>
        </p:nvPicPr>
        <p:blipFill>
          <a:blip r:embed="rId3"/>
          <a:stretch>
            <a:fillRect/>
          </a:stretch>
        </p:blipFill>
        <p:spPr>
          <a:xfrm>
            <a:off x="359943" y="1213688"/>
            <a:ext cx="4158717" cy="3647871"/>
          </a:xfrm>
          <a:prstGeom prst="rect">
            <a:avLst/>
          </a:prstGeom>
        </p:spPr>
      </p:pic>
      <p:pic>
        <p:nvPicPr>
          <p:cNvPr id="6" name="Imagen 5">
            <a:extLst>
              <a:ext uri="{FF2B5EF4-FFF2-40B4-BE49-F238E27FC236}">
                <a16:creationId xmlns:a16="http://schemas.microsoft.com/office/drawing/2014/main" id="{34CE530C-6CC6-46BF-9516-4CA84C988250}"/>
              </a:ext>
            </a:extLst>
          </p:cNvPr>
          <p:cNvPicPr>
            <a:picLocks noChangeAspect="1"/>
          </p:cNvPicPr>
          <p:nvPr/>
        </p:nvPicPr>
        <p:blipFill rotWithShape="1">
          <a:blip r:embed="rId4"/>
          <a:srcRect l="3832" t="79408" r="56638" b="10274"/>
          <a:stretch/>
        </p:blipFill>
        <p:spPr>
          <a:xfrm>
            <a:off x="4625342" y="2941320"/>
            <a:ext cx="4478757" cy="657593"/>
          </a:xfrm>
          <a:prstGeom prst="rect">
            <a:avLst/>
          </a:prstGeom>
        </p:spPr>
      </p:pic>
      <p:sp>
        <p:nvSpPr>
          <p:cNvPr id="8" name="Google Shape;225;p41">
            <a:extLst>
              <a:ext uri="{FF2B5EF4-FFF2-40B4-BE49-F238E27FC236}">
                <a16:creationId xmlns:a16="http://schemas.microsoft.com/office/drawing/2014/main" id="{61F998EC-B8AD-49DC-B761-9C048FB04F5F}"/>
              </a:ext>
            </a:extLst>
          </p:cNvPr>
          <p:cNvSpPr txBox="1">
            <a:spLocks/>
          </p:cNvSpPr>
          <p:nvPr/>
        </p:nvSpPr>
        <p:spPr>
          <a:xfrm>
            <a:off x="4952333" y="2202180"/>
            <a:ext cx="38247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3200" dirty="0"/>
              <a:t>R</a:t>
            </a:r>
            <a:r>
              <a:rPr lang="es-MX" sz="3200" dirty="0"/>
              <a:t>ESULTADOS</a:t>
            </a:r>
          </a:p>
        </p:txBody>
      </p:sp>
    </p:spTree>
    <p:extLst>
      <p:ext uri="{BB962C8B-B14F-4D97-AF65-F5344CB8AC3E}">
        <p14:creationId xmlns:p14="http://schemas.microsoft.com/office/powerpoint/2010/main" val="259125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CONTENIDO DE LA PRÁCTICA</a:t>
            </a:r>
            <a:endParaRPr dirty="0"/>
          </a:p>
        </p:txBody>
      </p:sp>
      <p:sp>
        <p:nvSpPr>
          <p:cNvPr id="174" name="Google Shape;174;p35"/>
          <p:cNvSpPr txBox="1">
            <a:spLocks noGrp="1"/>
          </p:cNvSpPr>
          <p:nvPr>
            <p:ph type="body" idx="1"/>
          </p:nvPr>
        </p:nvSpPr>
        <p:spPr>
          <a:xfrm>
            <a:off x="1705580" y="1382378"/>
            <a:ext cx="5732839" cy="2378744"/>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BO" sz="1200" dirty="0"/>
              <a:t>Esta tarea se divide en </a:t>
            </a:r>
            <a:r>
              <a:rPr lang="es-BO" sz="1200" b="1" dirty="0">
                <a:solidFill>
                  <a:srgbClr val="595959"/>
                </a:solidFill>
              </a:rPr>
              <a:t>dos</a:t>
            </a:r>
            <a:r>
              <a:rPr lang="es-BO" sz="1200" dirty="0"/>
              <a:t> partes:</a:t>
            </a:r>
          </a:p>
          <a:p>
            <a:pPr marL="0" lvl="0" indent="0" algn="l" rtl="0">
              <a:lnSpc>
                <a:spcPct val="100000"/>
              </a:lnSpc>
              <a:spcBef>
                <a:spcPts val="0"/>
              </a:spcBef>
              <a:spcAft>
                <a:spcPts val="0"/>
              </a:spcAft>
              <a:buNone/>
            </a:pPr>
            <a:endParaRPr lang="es-BO" sz="1200" dirty="0"/>
          </a:p>
          <a:p>
            <a:pPr marL="285750" indent="-285750">
              <a:spcAft>
                <a:spcPts val="1600"/>
              </a:spcAft>
            </a:pPr>
            <a:r>
              <a:rPr lang="es-MX" sz="1200" dirty="0"/>
              <a:t>La  primera  parte  corresponde  a  la  </a:t>
            </a:r>
            <a:r>
              <a:rPr lang="es-MX" sz="1200" b="1" i="1" dirty="0">
                <a:solidFill>
                  <a:srgbClr val="595959"/>
                </a:solidFill>
              </a:rPr>
              <a:t>parte  TEÓRICA  </a:t>
            </a:r>
            <a:r>
              <a:rPr lang="es-MX" sz="1200" dirty="0"/>
              <a:t>necesaria,  en  donde  se encuentra un conglomerado de preguntas relacionadas a SISTEMAS EMBEBIDOS Y PYTHON.</a:t>
            </a:r>
          </a:p>
          <a:p>
            <a:pPr marL="285750" indent="-285750">
              <a:spcAft>
                <a:spcPts val="1600"/>
              </a:spcAft>
            </a:pPr>
            <a:r>
              <a:rPr lang="es-MX" sz="1200" dirty="0"/>
              <a:t>La segunda parte corresponde a la </a:t>
            </a:r>
            <a:r>
              <a:rPr lang="es-MX" sz="1200" b="1" i="1" dirty="0">
                <a:solidFill>
                  <a:srgbClr val="595959"/>
                </a:solidFill>
              </a:rPr>
              <a:t>parte PRÁCTICA </a:t>
            </a:r>
            <a:r>
              <a:rPr lang="es-MX" sz="1200" dirty="0"/>
              <a:t>necesaria en donde deberá resolver ejercicios de programación usando el lenguaje de Python.</a:t>
            </a:r>
          </a:p>
          <a:p>
            <a:pPr marL="342900" lvl="0" indent="-342900" algn="l" rtl="0">
              <a:spcBef>
                <a:spcPts val="0"/>
              </a:spcBef>
              <a:spcAft>
                <a:spcPts val="1600"/>
              </a:spcAft>
              <a:buFont typeface="+mj-lt"/>
              <a:buAutoNum type="arabicPeriod"/>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206979" y="528464"/>
            <a:ext cx="873004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rgbClr val="595959"/>
                </a:solidFill>
              </a:rPr>
              <a:t>CREAR EL CÓDIGO JAVA Y PYTHON PARA EL SIGUIENTE ANÁLISIS.</a:t>
            </a:r>
          </a:p>
        </p:txBody>
      </p:sp>
      <p:sp>
        <p:nvSpPr>
          <p:cNvPr id="8" name="Google Shape;225;p41">
            <a:extLst>
              <a:ext uri="{FF2B5EF4-FFF2-40B4-BE49-F238E27FC236}">
                <a16:creationId xmlns:a16="http://schemas.microsoft.com/office/drawing/2014/main" id="{61F998EC-B8AD-49DC-B761-9C048FB04F5F}"/>
              </a:ext>
            </a:extLst>
          </p:cNvPr>
          <p:cNvSpPr txBox="1">
            <a:spLocks/>
          </p:cNvSpPr>
          <p:nvPr/>
        </p:nvSpPr>
        <p:spPr>
          <a:xfrm>
            <a:off x="5539740" y="1478280"/>
            <a:ext cx="38247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3200" dirty="0"/>
              <a:t>R</a:t>
            </a:r>
            <a:r>
              <a:rPr lang="es-MX" sz="3200" dirty="0"/>
              <a:t>ESULTADOS</a:t>
            </a:r>
          </a:p>
        </p:txBody>
      </p:sp>
      <p:pic>
        <p:nvPicPr>
          <p:cNvPr id="4" name="Imagen 3" descr="Texto&#10;&#10;Descripción generada automáticamente">
            <a:extLst>
              <a:ext uri="{FF2B5EF4-FFF2-40B4-BE49-F238E27FC236}">
                <a16:creationId xmlns:a16="http://schemas.microsoft.com/office/drawing/2014/main" id="{2FD09AE9-DA91-42B8-BFDA-80C07EF93CBC}"/>
              </a:ext>
            </a:extLst>
          </p:cNvPr>
          <p:cNvPicPr>
            <a:picLocks noChangeAspect="1"/>
          </p:cNvPicPr>
          <p:nvPr/>
        </p:nvPicPr>
        <p:blipFill>
          <a:blip r:embed="rId3"/>
          <a:stretch>
            <a:fillRect/>
          </a:stretch>
        </p:blipFill>
        <p:spPr>
          <a:xfrm>
            <a:off x="138399" y="1101164"/>
            <a:ext cx="5401341" cy="3927787"/>
          </a:xfrm>
          <a:prstGeom prst="rect">
            <a:avLst/>
          </a:prstGeom>
        </p:spPr>
      </p:pic>
      <p:pic>
        <p:nvPicPr>
          <p:cNvPr id="7" name="Imagen 6">
            <a:extLst>
              <a:ext uri="{FF2B5EF4-FFF2-40B4-BE49-F238E27FC236}">
                <a16:creationId xmlns:a16="http://schemas.microsoft.com/office/drawing/2014/main" id="{B4DB92B7-0849-496D-BB29-A3F6052B445A}"/>
              </a:ext>
            </a:extLst>
          </p:cNvPr>
          <p:cNvPicPr>
            <a:picLocks noChangeAspect="1"/>
          </p:cNvPicPr>
          <p:nvPr/>
        </p:nvPicPr>
        <p:blipFill rotWithShape="1">
          <a:blip r:embed="rId4"/>
          <a:srcRect l="63750" t="23636" r="17583" b="46074"/>
          <a:stretch/>
        </p:blipFill>
        <p:spPr>
          <a:xfrm>
            <a:off x="5873781" y="2170358"/>
            <a:ext cx="3131820" cy="2858593"/>
          </a:xfrm>
          <a:prstGeom prst="rect">
            <a:avLst/>
          </a:prstGeom>
        </p:spPr>
      </p:pic>
    </p:spTree>
    <p:extLst>
      <p:ext uri="{BB962C8B-B14F-4D97-AF65-F5344CB8AC3E}">
        <p14:creationId xmlns:p14="http://schemas.microsoft.com/office/powerpoint/2010/main" val="3832367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82880" y="77701"/>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CREAR UN PROGRAMA PYTHON QUE GENERE LOS PRIMEROS N NÚMEROS DE LA SERIE FIBONACCI.</a:t>
            </a:r>
          </a:p>
        </p:txBody>
      </p:sp>
      <p:pic>
        <p:nvPicPr>
          <p:cNvPr id="3" name="Imagen 2" descr="Texto&#10;&#10;Descripción generada automáticamente">
            <a:extLst>
              <a:ext uri="{FF2B5EF4-FFF2-40B4-BE49-F238E27FC236}">
                <a16:creationId xmlns:a16="http://schemas.microsoft.com/office/drawing/2014/main" id="{739DD105-238C-4F75-AAD2-049C634F0120}"/>
              </a:ext>
            </a:extLst>
          </p:cNvPr>
          <p:cNvPicPr>
            <a:picLocks noChangeAspect="1"/>
          </p:cNvPicPr>
          <p:nvPr/>
        </p:nvPicPr>
        <p:blipFill>
          <a:blip r:embed="rId3"/>
          <a:stretch>
            <a:fillRect/>
          </a:stretch>
        </p:blipFill>
        <p:spPr>
          <a:xfrm>
            <a:off x="182880" y="1158240"/>
            <a:ext cx="4872160" cy="3741420"/>
          </a:xfrm>
          <a:prstGeom prst="rect">
            <a:avLst/>
          </a:prstGeom>
        </p:spPr>
      </p:pic>
      <p:sp>
        <p:nvSpPr>
          <p:cNvPr id="7" name="Google Shape;225;p41">
            <a:extLst>
              <a:ext uri="{FF2B5EF4-FFF2-40B4-BE49-F238E27FC236}">
                <a16:creationId xmlns:a16="http://schemas.microsoft.com/office/drawing/2014/main" id="{8878CF2F-B7B0-4B8B-BA09-D7485B5D9021}"/>
              </a:ext>
            </a:extLst>
          </p:cNvPr>
          <p:cNvSpPr txBox="1">
            <a:spLocks/>
          </p:cNvSpPr>
          <p:nvPr/>
        </p:nvSpPr>
        <p:spPr>
          <a:xfrm>
            <a:off x="5230403" y="1999050"/>
            <a:ext cx="38247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3200" dirty="0"/>
              <a:t>R</a:t>
            </a:r>
            <a:r>
              <a:rPr lang="es-MX" sz="3200" dirty="0"/>
              <a:t>ESULTADOS</a:t>
            </a:r>
          </a:p>
        </p:txBody>
      </p:sp>
      <p:pic>
        <p:nvPicPr>
          <p:cNvPr id="5" name="Imagen 4">
            <a:extLst>
              <a:ext uri="{FF2B5EF4-FFF2-40B4-BE49-F238E27FC236}">
                <a16:creationId xmlns:a16="http://schemas.microsoft.com/office/drawing/2014/main" id="{6B8074D0-402F-4479-AEAA-C0FA7F2EFE9B}"/>
              </a:ext>
            </a:extLst>
          </p:cNvPr>
          <p:cNvPicPr>
            <a:picLocks noChangeAspect="1"/>
          </p:cNvPicPr>
          <p:nvPr/>
        </p:nvPicPr>
        <p:blipFill rotWithShape="1">
          <a:blip r:embed="rId4"/>
          <a:srcRect l="68583" t="7259" b="56148"/>
          <a:stretch/>
        </p:blipFill>
        <p:spPr>
          <a:xfrm>
            <a:off x="5478779" y="2719231"/>
            <a:ext cx="3328023" cy="2180429"/>
          </a:xfrm>
          <a:prstGeom prst="rect">
            <a:avLst/>
          </a:prstGeom>
        </p:spPr>
      </p:pic>
    </p:spTree>
    <p:extLst>
      <p:ext uri="{BB962C8B-B14F-4D97-AF65-F5344CB8AC3E}">
        <p14:creationId xmlns:p14="http://schemas.microsoft.com/office/powerpoint/2010/main" val="1268254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82880" y="77701"/>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CREAR LAS CLASES NECESARIAS PARA RESOLVER EL SIGUIENTE PLANTEAMIENTO</a:t>
            </a:r>
          </a:p>
        </p:txBody>
      </p:sp>
      <p:pic>
        <p:nvPicPr>
          <p:cNvPr id="4" name="Imagen 3">
            <a:extLst>
              <a:ext uri="{FF2B5EF4-FFF2-40B4-BE49-F238E27FC236}">
                <a16:creationId xmlns:a16="http://schemas.microsoft.com/office/drawing/2014/main" id="{7A765C79-8E40-4EE2-8247-3313425DCBFD}"/>
              </a:ext>
            </a:extLst>
          </p:cNvPr>
          <p:cNvPicPr>
            <a:picLocks noChangeAspect="1"/>
          </p:cNvPicPr>
          <p:nvPr/>
        </p:nvPicPr>
        <p:blipFill rotWithShape="1">
          <a:blip r:embed="rId3"/>
          <a:srcRect l="31774" t="33240" r="33818" b="31777"/>
          <a:stretch/>
        </p:blipFill>
        <p:spPr>
          <a:xfrm>
            <a:off x="1127760" y="1013460"/>
            <a:ext cx="6888480" cy="3939540"/>
          </a:xfrm>
          <a:prstGeom prst="rect">
            <a:avLst/>
          </a:prstGeom>
        </p:spPr>
      </p:pic>
    </p:spTree>
    <p:extLst>
      <p:ext uri="{BB962C8B-B14F-4D97-AF65-F5344CB8AC3E}">
        <p14:creationId xmlns:p14="http://schemas.microsoft.com/office/powerpoint/2010/main" val="2895504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8" name="Google Shape;359;p50">
            <a:extLst>
              <a:ext uri="{FF2B5EF4-FFF2-40B4-BE49-F238E27FC236}">
                <a16:creationId xmlns:a16="http://schemas.microsoft.com/office/drawing/2014/main" id="{2FED4901-9532-452F-A5A0-33DF3A461C78}"/>
              </a:ext>
            </a:extLst>
          </p:cNvPr>
          <p:cNvSpPr txBox="1">
            <a:spLocks/>
          </p:cNvSpPr>
          <p:nvPr/>
        </p:nvSpPr>
        <p:spPr>
          <a:xfrm>
            <a:off x="179069" y="79351"/>
            <a:ext cx="87858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s-MX" dirty="0"/>
              <a:t>CREAR LAS CLASES NECESARIAS PARA RESOLVER EL SIGUIENTE PLANTEAMIENTO</a:t>
            </a:r>
          </a:p>
        </p:txBody>
      </p:sp>
      <p:pic>
        <p:nvPicPr>
          <p:cNvPr id="11" name="Imagen 10" descr="Texto&#10;&#10;Descripción generada automáticamente">
            <a:extLst>
              <a:ext uri="{FF2B5EF4-FFF2-40B4-BE49-F238E27FC236}">
                <a16:creationId xmlns:a16="http://schemas.microsoft.com/office/drawing/2014/main" id="{1453BA64-DC73-4155-BEA8-D81AC221E930}"/>
              </a:ext>
            </a:extLst>
          </p:cNvPr>
          <p:cNvPicPr>
            <a:picLocks noChangeAspect="1"/>
          </p:cNvPicPr>
          <p:nvPr/>
        </p:nvPicPr>
        <p:blipFill>
          <a:blip r:embed="rId3"/>
          <a:stretch>
            <a:fillRect/>
          </a:stretch>
        </p:blipFill>
        <p:spPr>
          <a:xfrm>
            <a:off x="1231410" y="908149"/>
            <a:ext cx="6681179" cy="4102660"/>
          </a:xfrm>
          <a:prstGeom prst="rect">
            <a:avLst/>
          </a:prstGeom>
        </p:spPr>
      </p:pic>
    </p:spTree>
    <p:extLst>
      <p:ext uri="{BB962C8B-B14F-4D97-AF65-F5344CB8AC3E}">
        <p14:creationId xmlns:p14="http://schemas.microsoft.com/office/powerpoint/2010/main" val="1291719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8" name="Google Shape;359;p50">
            <a:extLst>
              <a:ext uri="{FF2B5EF4-FFF2-40B4-BE49-F238E27FC236}">
                <a16:creationId xmlns:a16="http://schemas.microsoft.com/office/drawing/2014/main" id="{2FED4901-9532-452F-A5A0-33DF3A461C78}"/>
              </a:ext>
            </a:extLst>
          </p:cNvPr>
          <p:cNvSpPr txBox="1">
            <a:spLocks/>
          </p:cNvSpPr>
          <p:nvPr/>
        </p:nvSpPr>
        <p:spPr>
          <a:xfrm>
            <a:off x="179069" y="79351"/>
            <a:ext cx="87858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s-MX" dirty="0"/>
              <a:t>CREAR LAS CLASES NECESARIAS PARA RESOLVER EL SIGUIENTE PLANTEAMIENTO</a:t>
            </a:r>
          </a:p>
        </p:txBody>
      </p:sp>
      <p:pic>
        <p:nvPicPr>
          <p:cNvPr id="3" name="Imagen 2" descr="Texto&#10;&#10;Descripción generada automáticamente">
            <a:extLst>
              <a:ext uri="{FF2B5EF4-FFF2-40B4-BE49-F238E27FC236}">
                <a16:creationId xmlns:a16="http://schemas.microsoft.com/office/drawing/2014/main" id="{FE14B1AE-C145-4FDE-9628-A2C2444791E3}"/>
              </a:ext>
            </a:extLst>
          </p:cNvPr>
          <p:cNvPicPr>
            <a:picLocks noChangeAspect="1"/>
          </p:cNvPicPr>
          <p:nvPr/>
        </p:nvPicPr>
        <p:blipFill>
          <a:blip r:embed="rId3"/>
          <a:stretch>
            <a:fillRect/>
          </a:stretch>
        </p:blipFill>
        <p:spPr>
          <a:xfrm>
            <a:off x="908684" y="988767"/>
            <a:ext cx="7326631" cy="4075382"/>
          </a:xfrm>
          <a:prstGeom prst="rect">
            <a:avLst/>
          </a:prstGeom>
        </p:spPr>
      </p:pic>
    </p:spTree>
    <p:extLst>
      <p:ext uri="{BB962C8B-B14F-4D97-AF65-F5344CB8AC3E}">
        <p14:creationId xmlns:p14="http://schemas.microsoft.com/office/powerpoint/2010/main" val="3957295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8" name="Google Shape;359;p50">
            <a:extLst>
              <a:ext uri="{FF2B5EF4-FFF2-40B4-BE49-F238E27FC236}">
                <a16:creationId xmlns:a16="http://schemas.microsoft.com/office/drawing/2014/main" id="{2FED4901-9532-452F-A5A0-33DF3A461C78}"/>
              </a:ext>
            </a:extLst>
          </p:cNvPr>
          <p:cNvSpPr txBox="1">
            <a:spLocks/>
          </p:cNvSpPr>
          <p:nvPr/>
        </p:nvSpPr>
        <p:spPr>
          <a:xfrm>
            <a:off x="179069" y="79351"/>
            <a:ext cx="87858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s-MX" dirty="0"/>
              <a:t>CREAR LAS CLASES NECESARIAS PARA RESOLVER EL SIGUIENTE PLANTEAMIENTO</a:t>
            </a:r>
          </a:p>
        </p:txBody>
      </p:sp>
      <p:pic>
        <p:nvPicPr>
          <p:cNvPr id="4" name="Imagen 3" descr="Texto&#10;&#10;Descripción generada automáticamente">
            <a:extLst>
              <a:ext uri="{FF2B5EF4-FFF2-40B4-BE49-F238E27FC236}">
                <a16:creationId xmlns:a16="http://schemas.microsoft.com/office/drawing/2014/main" id="{9741AAF1-2DAD-4467-AA95-6B58A6940B76}"/>
              </a:ext>
            </a:extLst>
          </p:cNvPr>
          <p:cNvPicPr>
            <a:picLocks noChangeAspect="1"/>
          </p:cNvPicPr>
          <p:nvPr/>
        </p:nvPicPr>
        <p:blipFill>
          <a:blip r:embed="rId3"/>
          <a:stretch>
            <a:fillRect/>
          </a:stretch>
        </p:blipFill>
        <p:spPr>
          <a:xfrm>
            <a:off x="458851" y="960120"/>
            <a:ext cx="8226297" cy="4104029"/>
          </a:xfrm>
          <a:prstGeom prst="rect">
            <a:avLst/>
          </a:prstGeom>
        </p:spPr>
      </p:pic>
    </p:spTree>
    <p:extLst>
      <p:ext uri="{BB962C8B-B14F-4D97-AF65-F5344CB8AC3E}">
        <p14:creationId xmlns:p14="http://schemas.microsoft.com/office/powerpoint/2010/main" val="2624348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8" name="Google Shape;359;p50">
            <a:extLst>
              <a:ext uri="{FF2B5EF4-FFF2-40B4-BE49-F238E27FC236}">
                <a16:creationId xmlns:a16="http://schemas.microsoft.com/office/drawing/2014/main" id="{2FED4901-9532-452F-A5A0-33DF3A461C78}"/>
              </a:ext>
            </a:extLst>
          </p:cNvPr>
          <p:cNvSpPr txBox="1">
            <a:spLocks/>
          </p:cNvSpPr>
          <p:nvPr/>
        </p:nvSpPr>
        <p:spPr>
          <a:xfrm>
            <a:off x="179070" y="338431"/>
            <a:ext cx="87858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s-MX" dirty="0"/>
              <a:t>CREAR LAS CLASES NECESARIAS PARA RESOLVER EL SIGUIENTE PLANTEAMIENTO</a:t>
            </a:r>
          </a:p>
        </p:txBody>
      </p:sp>
      <p:pic>
        <p:nvPicPr>
          <p:cNvPr id="3" name="Imagen 2" descr="Texto&#10;&#10;Descripción generada automáticamente">
            <a:extLst>
              <a:ext uri="{FF2B5EF4-FFF2-40B4-BE49-F238E27FC236}">
                <a16:creationId xmlns:a16="http://schemas.microsoft.com/office/drawing/2014/main" id="{38CA6E1D-76CB-4F1A-950B-6F0D5F00AD7F}"/>
              </a:ext>
            </a:extLst>
          </p:cNvPr>
          <p:cNvPicPr>
            <a:picLocks noChangeAspect="1"/>
          </p:cNvPicPr>
          <p:nvPr/>
        </p:nvPicPr>
        <p:blipFill>
          <a:blip r:embed="rId3"/>
          <a:stretch>
            <a:fillRect/>
          </a:stretch>
        </p:blipFill>
        <p:spPr>
          <a:xfrm>
            <a:off x="179069" y="2130592"/>
            <a:ext cx="4632960" cy="2462087"/>
          </a:xfrm>
          <a:prstGeom prst="rect">
            <a:avLst/>
          </a:prstGeom>
        </p:spPr>
      </p:pic>
      <p:pic>
        <p:nvPicPr>
          <p:cNvPr id="6" name="Imagen 5">
            <a:extLst>
              <a:ext uri="{FF2B5EF4-FFF2-40B4-BE49-F238E27FC236}">
                <a16:creationId xmlns:a16="http://schemas.microsoft.com/office/drawing/2014/main" id="{3B636801-CF37-4DEA-A944-B3CC8B94F7C7}"/>
              </a:ext>
            </a:extLst>
          </p:cNvPr>
          <p:cNvPicPr>
            <a:picLocks noChangeAspect="1"/>
          </p:cNvPicPr>
          <p:nvPr/>
        </p:nvPicPr>
        <p:blipFill rotWithShape="1">
          <a:blip r:embed="rId4"/>
          <a:srcRect l="60333" t="11999" r="12334" b="51497"/>
          <a:stretch/>
        </p:blipFill>
        <p:spPr>
          <a:xfrm>
            <a:off x="5379720" y="2234322"/>
            <a:ext cx="3139440" cy="2358357"/>
          </a:xfrm>
          <a:prstGeom prst="rect">
            <a:avLst/>
          </a:prstGeom>
        </p:spPr>
      </p:pic>
      <p:sp>
        <p:nvSpPr>
          <p:cNvPr id="9" name="Google Shape;359;p50">
            <a:extLst>
              <a:ext uri="{FF2B5EF4-FFF2-40B4-BE49-F238E27FC236}">
                <a16:creationId xmlns:a16="http://schemas.microsoft.com/office/drawing/2014/main" id="{8DABCE27-D3CA-473E-AFAB-13828A3EB05E}"/>
              </a:ext>
            </a:extLst>
          </p:cNvPr>
          <p:cNvSpPr txBox="1">
            <a:spLocks/>
          </p:cNvSpPr>
          <p:nvPr/>
        </p:nvSpPr>
        <p:spPr>
          <a:xfrm>
            <a:off x="1230629" y="1557892"/>
            <a:ext cx="231267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dirty="0"/>
              <a:t>M</a:t>
            </a:r>
            <a:r>
              <a:rPr lang="es-MX" dirty="0"/>
              <a:t>AIN</a:t>
            </a:r>
          </a:p>
        </p:txBody>
      </p:sp>
      <p:sp>
        <p:nvSpPr>
          <p:cNvPr id="10" name="Google Shape;359;p50">
            <a:extLst>
              <a:ext uri="{FF2B5EF4-FFF2-40B4-BE49-F238E27FC236}">
                <a16:creationId xmlns:a16="http://schemas.microsoft.com/office/drawing/2014/main" id="{6208AB06-4567-40B4-8494-EB1EA711B149}"/>
              </a:ext>
            </a:extLst>
          </p:cNvPr>
          <p:cNvSpPr txBox="1">
            <a:spLocks/>
          </p:cNvSpPr>
          <p:nvPr/>
        </p:nvSpPr>
        <p:spPr>
          <a:xfrm>
            <a:off x="5739764" y="1557892"/>
            <a:ext cx="231267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dirty="0"/>
              <a:t>RESULTADOS</a:t>
            </a:r>
            <a:endParaRPr lang="es-MX" dirty="0"/>
          </a:p>
        </p:txBody>
      </p:sp>
    </p:spTree>
    <p:extLst>
      <p:ext uri="{BB962C8B-B14F-4D97-AF65-F5344CB8AC3E}">
        <p14:creationId xmlns:p14="http://schemas.microsoft.com/office/powerpoint/2010/main" val="1472691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REALIZAR UN ANÁLISIS PARA EL SIGUIENTE ESCENARIO</a:t>
            </a:r>
          </a:p>
        </p:txBody>
      </p:sp>
      <p:pic>
        <p:nvPicPr>
          <p:cNvPr id="3" name="Imagen 2" descr="Diagrama&#10;&#10;Descripción generada automáticamente">
            <a:extLst>
              <a:ext uri="{FF2B5EF4-FFF2-40B4-BE49-F238E27FC236}">
                <a16:creationId xmlns:a16="http://schemas.microsoft.com/office/drawing/2014/main" id="{A40A6811-0CE1-427B-AB81-61EF74F18466}"/>
              </a:ext>
            </a:extLst>
          </p:cNvPr>
          <p:cNvPicPr>
            <a:picLocks noChangeAspect="1"/>
          </p:cNvPicPr>
          <p:nvPr/>
        </p:nvPicPr>
        <p:blipFill>
          <a:blip r:embed="rId3"/>
          <a:stretch>
            <a:fillRect/>
          </a:stretch>
        </p:blipFill>
        <p:spPr>
          <a:xfrm>
            <a:off x="1249680" y="1114892"/>
            <a:ext cx="6644640" cy="3819866"/>
          </a:xfrm>
          <a:prstGeom prst="rect">
            <a:avLst/>
          </a:prstGeom>
        </p:spPr>
      </p:pic>
    </p:spTree>
    <p:extLst>
      <p:ext uri="{BB962C8B-B14F-4D97-AF65-F5344CB8AC3E}">
        <p14:creationId xmlns:p14="http://schemas.microsoft.com/office/powerpoint/2010/main" val="4282980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REALIZAR UN ANÁLISIS PARA EL SIGUIENTE ESCENARIO</a:t>
            </a:r>
          </a:p>
        </p:txBody>
      </p:sp>
      <p:pic>
        <p:nvPicPr>
          <p:cNvPr id="4" name="Imagen 3" descr="Diagrama&#10;&#10;Descripción generada automáticamente">
            <a:extLst>
              <a:ext uri="{FF2B5EF4-FFF2-40B4-BE49-F238E27FC236}">
                <a16:creationId xmlns:a16="http://schemas.microsoft.com/office/drawing/2014/main" id="{8E61A783-FC68-41FB-9F63-E8465C8C85F0}"/>
              </a:ext>
            </a:extLst>
          </p:cNvPr>
          <p:cNvPicPr>
            <a:picLocks noChangeAspect="1"/>
          </p:cNvPicPr>
          <p:nvPr/>
        </p:nvPicPr>
        <p:blipFill>
          <a:blip r:embed="rId3"/>
          <a:stretch>
            <a:fillRect/>
          </a:stretch>
        </p:blipFill>
        <p:spPr>
          <a:xfrm>
            <a:off x="2849880" y="707736"/>
            <a:ext cx="3444240" cy="4227022"/>
          </a:xfrm>
          <a:prstGeom prst="rect">
            <a:avLst/>
          </a:prstGeom>
        </p:spPr>
      </p:pic>
    </p:spTree>
    <p:extLst>
      <p:ext uri="{BB962C8B-B14F-4D97-AF65-F5344CB8AC3E}">
        <p14:creationId xmlns:p14="http://schemas.microsoft.com/office/powerpoint/2010/main" val="2068366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REALIZAR UN ANÁLISIS PARA EL SIGUIENTE ESCENARIO</a:t>
            </a:r>
          </a:p>
        </p:txBody>
      </p:sp>
      <p:pic>
        <p:nvPicPr>
          <p:cNvPr id="3" name="Imagen 2" descr="Texto&#10;&#10;Descripción generada automáticamente">
            <a:extLst>
              <a:ext uri="{FF2B5EF4-FFF2-40B4-BE49-F238E27FC236}">
                <a16:creationId xmlns:a16="http://schemas.microsoft.com/office/drawing/2014/main" id="{0CE52636-4B62-455E-AA08-ECE0C2315FBF}"/>
              </a:ext>
            </a:extLst>
          </p:cNvPr>
          <p:cNvPicPr>
            <a:picLocks noChangeAspect="1"/>
          </p:cNvPicPr>
          <p:nvPr/>
        </p:nvPicPr>
        <p:blipFill>
          <a:blip r:embed="rId3"/>
          <a:stretch>
            <a:fillRect/>
          </a:stretch>
        </p:blipFill>
        <p:spPr>
          <a:xfrm>
            <a:off x="152400" y="922531"/>
            <a:ext cx="8839200" cy="3298438"/>
          </a:xfrm>
          <a:prstGeom prst="rect">
            <a:avLst/>
          </a:prstGeom>
        </p:spPr>
      </p:pic>
    </p:spTree>
    <p:extLst>
      <p:ext uri="{BB962C8B-B14F-4D97-AF65-F5344CB8AC3E}">
        <p14:creationId xmlns:p14="http://schemas.microsoft.com/office/powerpoint/2010/main" val="1105384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6"/>
          <p:cNvSpPr txBox="1">
            <a:spLocks noGrp="1"/>
          </p:cNvSpPr>
          <p:nvPr>
            <p:ph type="title" idx="9"/>
          </p:nvPr>
        </p:nvSpPr>
        <p:spPr>
          <a:xfrm>
            <a:off x="720000" y="6689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TABLA DE CONTENIDO</a:t>
            </a:r>
            <a:endParaRPr sz="3200" dirty="0"/>
          </a:p>
        </p:txBody>
      </p:sp>
      <p:sp>
        <p:nvSpPr>
          <p:cNvPr id="180" name="Google Shape;180;p36"/>
          <p:cNvSpPr txBox="1">
            <a:spLocks noGrp="1"/>
          </p:cNvSpPr>
          <p:nvPr>
            <p:ph type="title"/>
          </p:nvPr>
        </p:nvSpPr>
        <p:spPr>
          <a:xfrm>
            <a:off x="1638681" y="323892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MANEJO DE CONCEPTOS</a:t>
            </a:r>
            <a:endParaRPr dirty="0"/>
          </a:p>
        </p:txBody>
      </p:sp>
      <p:sp>
        <p:nvSpPr>
          <p:cNvPr id="182" name="Google Shape;182;p36"/>
          <p:cNvSpPr txBox="1">
            <a:spLocks noGrp="1"/>
          </p:cNvSpPr>
          <p:nvPr>
            <p:ph type="title" idx="3"/>
          </p:nvPr>
        </p:nvSpPr>
        <p:spPr>
          <a:xfrm>
            <a:off x="5045031" y="323892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PARTE </a:t>
            </a:r>
            <a:br>
              <a:rPr lang="en" dirty="0"/>
            </a:br>
            <a:r>
              <a:rPr lang="en" dirty="0"/>
              <a:t>PRÁCTICA</a:t>
            </a:r>
            <a:endParaRPr dirty="0"/>
          </a:p>
        </p:txBody>
      </p:sp>
      <p:sp>
        <p:nvSpPr>
          <p:cNvPr id="186" name="Google Shape;186;p36"/>
          <p:cNvSpPr/>
          <p:nvPr/>
        </p:nvSpPr>
        <p:spPr>
          <a:xfrm>
            <a:off x="2321031" y="1715232"/>
            <a:ext cx="971700" cy="971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6"/>
          <p:cNvSpPr/>
          <p:nvPr/>
        </p:nvSpPr>
        <p:spPr>
          <a:xfrm>
            <a:off x="5727381" y="1774399"/>
            <a:ext cx="971700" cy="971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36"/>
          <p:cNvCxnSpPr>
            <a:stCxn id="186" idx="4"/>
            <a:endCxn id="180" idx="0"/>
          </p:cNvCxnSpPr>
          <p:nvPr/>
        </p:nvCxnSpPr>
        <p:spPr>
          <a:xfrm>
            <a:off x="2806881" y="2686932"/>
            <a:ext cx="0" cy="551991"/>
          </a:xfrm>
          <a:prstGeom prst="straightConnector1">
            <a:avLst/>
          </a:prstGeom>
          <a:noFill/>
          <a:ln w="19050" cap="flat" cmpd="sng">
            <a:solidFill>
              <a:schemeClr val="lt2"/>
            </a:solidFill>
            <a:prstDash val="solid"/>
            <a:round/>
            <a:headEnd type="none" w="med" len="med"/>
            <a:tailEnd type="none" w="med" len="med"/>
          </a:ln>
        </p:spPr>
      </p:cxnSp>
      <p:cxnSp>
        <p:nvCxnSpPr>
          <p:cNvPr id="190" name="Google Shape;190;p36"/>
          <p:cNvCxnSpPr>
            <a:stCxn id="187" idx="4"/>
            <a:endCxn id="182" idx="0"/>
          </p:cNvCxnSpPr>
          <p:nvPr/>
        </p:nvCxnSpPr>
        <p:spPr>
          <a:xfrm>
            <a:off x="6213231" y="2746099"/>
            <a:ext cx="0" cy="492824"/>
          </a:xfrm>
          <a:prstGeom prst="straightConnector1">
            <a:avLst/>
          </a:prstGeom>
          <a:noFill/>
          <a:ln w="19050" cap="flat" cmpd="sng">
            <a:solidFill>
              <a:schemeClr val="lt2"/>
            </a:solidFill>
            <a:prstDash val="solid"/>
            <a:round/>
            <a:headEnd type="none" w="med" len="med"/>
            <a:tailEnd type="none" w="med" len="med"/>
          </a:ln>
        </p:spPr>
      </p:cxnSp>
      <p:sp>
        <p:nvSpPr>
          <p:cNvPr id="192" name="Google Shape;192;p36"/>
          <p:cNvSpPr txBox="1">
            <a:spLocks noGrp="1"/>
          </p:cNvSpPr>
          <p:nvPr>
            <p:ph type="title" idx="2"/>
          </p:nvPr>
        </p:nvSpPr>
        <p:spPr>
          <a:xfrm>
            <a:off x="1638681" y="1919183"/>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3" name="Google Shape;193;p36"/>
          <p:cNvSpPr txBox="1">
            <a:spLocks noGrp="1"/>
          </p:cNvSpPr>
          <p:nvPr>
            <p:ph type="title" idx="4"/>
          </p:nvPr>
        </p:nvSpPr>
        <p:spPr>
          <a:xfrm>
            <a:off x="5045031" y="197835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REALIZAR UN ANÁLISIS PARA EL SIGUIENTE ESCENARIO</a:t>
            </a:r>
          </a:p>
        </p:txBody>
      </p:sp>
      <p:pic>
        <p:nvPicPr>
          <p:cNvPr id="4" name="Imagen 3" descr="Texto&#10;&#10;Descripción generada automáticamente">
            <a:extLst>
              <a:ext uri="{FF2B5EF4-FFF2-40B4-BE49-F238E27FC236}">
                <a16:creationId xmlns:a16="http://schemas.microsoft.com/office/drawing/2014/main" id="{C341730C-7A54-4D2E-BA55-E037B4C59B72}"/>
              </a:ext>
            </a:extLst>
          </p:cNvPr>
          <p:cNvPicPr>
            <a:picLocks noChangeAspect="1"/>
          </p:cNvPicPr>
          <p:nvPr/>
        </p:nvPicPr>
        <p:blipFill>
          <a:blip r:embed="rId3"/>
          <a:stretch>
            <a:fillRect/>
          </a:stretch>
        </p:blipFill>
        <p:spPr>
          <a:xfrm>
            <a:off x="2149832" y="781442"/>
            <a:ext cx="4844336" cy="4079864"/>
          </a:xfrm>
          <a:prstGeom prst="rect">
            <a:avLst/>
          </a:prstGeom>
        </p:spPr>
      </p:pic>
    </p:spTree>
    <p:extLst>
      <p:ext uri="{BB962C8B-B14F-4D97-AF65-F5344CB8AC3E}">
        <p14:creationId xmlns:p14="http://schemas.microsoft.com/office/powerpoint/2010/main" val="1706111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REALIZAR UN ANÁLISIS PARA EL SIGUIENTE ESCENARIO</a:t>
            </a:r>
          </a:p>
        </p:txBody>
      </p:sp>
      <p:pic>
        <p:nvPicPr>
          <p:cNvPr id="3" name="Imagen 2" descr="Texto&#10;&#10;Descripción generada automáticamente">
            <a:extLst>
              <a:ext uri="{FF2B5EF4-FFF2-40B4-BE49-F238E27FC236}">
                <a16:creationId xmlns:a16="http://schemas.microsoft.com/office/drawing/2014/main" id="{CC02AB1A-0DB3-421B-A013-DCB550B8CA30}"/>
              </a:ext>
            </a:extLst>
          </p:cNvPr>
          <p:cNvPicPr>
            <a:picLocks noChangeAspect="1"/>
          </p:cNvPicPr>
          <p:nvPr/>
        </p:nvPicPr>
        <p:blipFill>
          <a:blip r:embed="rId3"/>
          <a:stretch>
            <a:fillRect/>
          </a:stretch>
        </p:blipFill>
        <p:spPr>
          <a:xfrm>
            <a:off x="114300" y="1424940"/>
            <a:ext cx="4563980" cy="2763058"/>
          </a:xfrm>
          <a:prstGeom prst="rect">
            <a:avLst/>
          </a:prstGeom>
        </p:spPr>
      </p:pic>
      <p:pic>
        <p:nvPicPr>
          <p:cNvPr id="6" name="Imagen 5">
            <a:extLst>
              <a:ext uri="{FF2B5EF4-FFF2-40B4-BE49-F238E27FC236}">
                <a16:creationId xmlns:a16="http://schemas.microsoft.com/office/drawing/2014/main" id="{5A3CEEB1-A132-4AFF-BC61-E2C16188F1A3}"/>
              </a:ext>
            </a:extLst>
          </p:cNvPr>
          <p:cNvPicPr>
            <a:picLocks noChangeAspect="1"/>
          </p:cNvPicPr>
          <p:nvPr/>
        </p:nvPicPr>
        <p:blipFill rotWithShape="1">
          <a:blip r:embed="rId4"/>
          <a:srcRect l="61250" t="12742" r="1250" b="53036"/>
          <a:stretch/>
        </p:blipFill>
        <p:spPr>
          <a:xfrm>
            <a:off x="4861560" y="2118762"/>
            <a:ext cx="4030980" cy="2069236"/>
          </a:xfrm>
          <a:prstGeom prst="rect">
            <a:avLst/>
          </a:prstGeom>
        </p:spPr>
      </p:pic>
      <p:sp>
        <p:nvSpPr>
          <p:cNvPr id="8" name="Google Shape;359;p50">
            <a:extLst>
              <a:ext uri="{FF2B5EF4-FFF2-40B4-BE49-F238E27FC236}">
                <a16:creationId xmlns:a16="http://schemas.microsoft.com/office/drawing/2014/main" id="{E232C669-763F-44F4-B515-F536333E57CB}"/>
              </a:ext>
            </a:extLst>
          </p:cNvPr>
          <p:cNvSpPr txBox="1">
            <a:spLocks/>
          </p:cNvSpPr>
          <p:nvPr/>
        </p:nvSpPr>
        <p:spPr>
          <a:xfrm>
            <a:off x="5720714" y="1481692"/>
            <a:ext cx="231267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dirty="0"/>
              <a:t>RESULTADOS</a:t>
            </a:r>
            <a:endParaRPr lang="es-MX" dirty="0"/>
          </a:p>
        </p:txBody>
      </p:sp>
    </p:spTree>
    <p:extLst>
      <p:ext uri="{BB962C8B-B14F-4D97-AF65-F5344CB8AC3E}">
        <p14:creationId xmlns:p14="http://schemas.microsoft.com/office/powerpoint/2010/main" val="171063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EJERCICIO DE PLANTEAMIENTO.</a:t>
            </a:r>
          </a:p>
        </p:txBody>
      </p:sp>
      <p:pic>
        <p:nvPicPr>
          <p:cNvPr id="4" name="Imagen 3" descr="Texto&#10;&#10;Descripción generada automáticamente">
            <a:extLst>
              <a:ext uri="{FF2B5EF4-FFF2-40B4-BE49-F238E27FC236}">
                <a16:creationId xmlns:a16="http://schemas.microsoft.com/office/drawing/2014/main" id="{F44371C1-622C-48C2-A64D-C6C916F0AD60}"/>
              </a:ext>
            </a:extLst>
          </p:cNvPr>
          <p:cNvPicPr>
            <a:picLocks noChangeAspect="1"/>
          </p:cNvPicPr>
          <p:nvPr/>
        </p:nvPicPr>
        <p:blipFill>
          <a:blip r:embed="rId3"/>
          <a:stretch>
            <a:fillRect/>
          </a:stretch>
        </p:blipFill>
        <p:spPr>
          <a:xfrm>
            <a:off x="1292772" y="781442"/>
            <a:ext cx="6558455" cy="4194661"/>
          </a:xfrm>
          <a:prstGeom prst="rect">
            <a:avLst/>
          </a:prstGeom>
        </p:spPr>
      </p:pic>
    </p:spTree>
    <p:extLst>
      <p:ext uri="{BB962C8B-B14F-4D97-AF65-F5344CB8AC3E}">
        <p14:creationId xmlns:p14="http://schemas.microsoft.com/office/powerpoint/2010/main" val="2278301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EJERCICIO DE PLANTEAMIENTO.</a:t>
            </a:r>
          </a:p>
        </p:txBody>
      </p:sp>
      <p:pic>
        <p:nvPicPr>
          <p:cNvPr id="3" name="Imagen 2" descr="Texto&#10;&#10;Descripción generada automáticamente">
            <a:extLst>
              <a:ext uri="{FF2B5EF4-FFF2-40B4-BE49-F238E27FC236}">
                <a16:creationId xmlns:a16="http://schemas.microsoft.com/office/drawing/2014/main" id="{C4A99280-AA52-4B09-A1EF-A2949C28626C}"/>
              </a:ext>
            </a:extLst>
          </p:cNvPr>
          <p:cNvPicPr>
            <a:picLocks noChangeAspect="1"/>
          </p:cNvPicPr>
          <p:nvPr/>
        </p:nvPicPr>
        <p:blipFill>
          <a:blip r:embed="rId3"/>
          <a:stretch>
            <a:fillRect/>
          </a:stretch>
        </p:blipFill>
        <p:spPr>
          <a:xfrm>
            <a:off x="1116505" y="870956"/>
            <a:ext cx="6910989" cy="4150623"/>
          </a:xfrm>
          <a:prstGeom prst="rect">
            <a:avLst/>
          </a:prstGeom>
        </p:spPr>
      </p:pic>
    </p:spTree>
    <p:extLst>
      <p:ext uri="{BB962C8B-B14F-4D97-AF65-F5344CB8AC3E}">
        <p14:creationId xmlns:p14="http://schemas.microsoft.com/office/powerpoint/2010/main" val="2087541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EJERCICIO DE PLANTEAMIENTO.</a:t>
            </a:r>
          </a:p>
        </p:txBody>
      </p:sp>
      <p:pic>
        <p:nvPicPr>
          <p:cNvPr id="4" name="Imagen 3" descr="Texto&#10;&#10;Descripción generada automáticamente">
            <a:extLst>
              <a:ext uri="{FF2B5EF4-FFF2-40B4-BE49-F238E27FC236}">
                <a16:creationId xmlns:a16="http://schemas.microsoft.com/office/drawing/2014/main" id="{EC017495-E5BD-49BA-9845-BE7DF4A3E8F7}"/>
              </a:ext>
            </a:extLst>
          </p:cNvPr>
          <p:cNvPicPr>
            <a:picLocks noChangeAspect="1"/>
          </p:cNvPicPr>
          <p:nvPr/>
        </p:nvPicPr>
        <p:blipFill>
          <a:blip r:embed="rId3"/>
          <a:stretch>
            <a:fillRect/>
          </a:stretch>
        </p:blipFill>
        <p:spPr>
          <a:xfrm>
            <a:off x="565544" y="906780"/>
            <a:ext cx="8012912" cy="3844032"/>
          </a:xfrm>
          <a:prstGeom prst="rect">
            <a:avLst/>
          </a:prstGeom>
        </p:spPr>
      </p:pic>
    </p:spTree>
    <p:extLst>
      <p:ext uri="{BB962C8B-B14F-4D97-AF65-F5344CB8AC3E}">
        <p14:creationId xmlns:p14="http://schemas.microsoft.com/office/powerpoint/2010/main" val="1070664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EJERCICIO DE PLANTEAMIENTO.</a:t>
            </a:r>
          </a:p>
        </p:txBody>
      </p:sp>
      <p:pic>
        <p:nvPicPr>
          <p:cNvPr id="3" name="Imagen 2" descr="Texto&#10;&#10;Descripción generada automáticamente">
            <a:extLst>
              <a:ext uri="{FF2B5EF4-FFF2-40B4-BE49-F238E27FC236}">
                <a16:creationId xmlns:a16="http://schemas.microsoft.com/office/drawing/2014/main" id="{EB65196E-E71A-4ABD-9C4A-5DCDFC2BE723}"/>
              </a:ext>
            </a:extLst>
          </p:cNvPr>
          <p:cNvPicPr>
            <a:picLocks noChangeAspect="1"/>
          </p:cNvPicPr>
          <p:nvPr/>
        </p:nvPicPr>
        <p:blipFill>
          <a:blip r:embed="rId3"/>
          <a:stretch>
            <a:fillRect/>
          </a:stretch>
        </p:blipFill>
        <p:spPr>
          <a:xfrm>
            <a:off x="749697" y="914399"/>
            <a:ext cx="7644606" cy="3744297"/>
          </a:xfrm>
          <a:prstGeom prst="rect">
            <a:avLst/>
          </a:prstGeom>
        </p:spPr>
      </p:pic>
    </p:spTree>
    <p:extLst>
      <p:ext uri="{BB962C8B-B14F-4D97-AF65-F5344CB8AC3E}">
        <p14:creationId xmlns:p14="http://schemas.microsoft.com/office/powerpoint/2010/main" val="3867813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EJERCICIO DE PLANTEAMIENTO.</a:t>
            </a:r>
          </a:p>
        </p:txBody>
      </p:sp>
      <p:pic>
        <p:nvPicPr>
          <p:cNvPr id="4" name="Imagen 3" descr="Texto&#10;&#10;Descripción generada automáticamente">
            <a:extLst>
              <a:ext uri="{FF2B5EF4-FFF2-40B4-BE49-F238E27FC236}">
                <a16:creationId xmlns:a16="http://schemas.microsoft.com/office/drawing/2014/main" id="{15CD5246-AD3A-4379-8AC9-395805F86F78}"/>
              </a:ext>
            </a:extLst>
          </p:cNvPr>
          <p:cNvPicPr>
            <a:picLocks noChangeAspect="1"/>
          </p:cNvPicPr>
          <p:nvPr/>
        </p:nvPicPr>
        <p:blipFill>
          <a:blip r:embed="rId3"/>
          <a:stretch>
            <a:fillRect/>
          </a:stretch>
        </p:blipFill>
        <p:spPr>
          <a:xfrm>
            <a:off x="563880" y="852322"/>
            <a:ext cx="8016240" cy="4082436"/>
          </a:xfrm>
          <a:prstGeom prst="rect">
            <a:avLst/>
          </a:prstGeom>
        </p:spPr>
      </p:pic>
    </p:spTree>
    <p:extLst>
      <p:ext uri="{BB962C8B-B14F-4D97-AF65-F5344CB8AC3E}">
        <p14:creationId xmlns:p14="http://schemas.microsoft.com/office/powerpoint/2010/main" val="3609107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EJERCICIO DE PLANTEAMIENTO.</a:t>
            </a:r>
          </a:p>
        </p:txBody>
      </p:sp>
      <p:pic>
        <p:nvPicPr>
          <p:cNvPr id="3" name="Imagen 2" descr="Texto&#10;&#10;Descripción generada automáticamente con confianza media">
            <a:extLst>
              <a:ext uri="{FF2B5EF4-FFF2-40B4-BE49-F238E27FC236}">
                <a16:creationId xmlns:a16="http://schemas.microsoft.com/office/drawing/2014/main" id="{1425CC0F-3F2B-4D5F-BE4D-F5425869042D}"/>
              </a:ext>
            </a:extLst>
          </p:cNvPr>
          <p:cNvPicPr>
            <a:picLocks noChangeAspect="1"/>
          </p:cNvPicPr>
          <p:nvPr/>
        </p:nvPicPr>
        <p:blipFill>
          <a:blip r:embed="rId3"/>
          <a:stretch>
            <a:fillRect/>
          </a:stretch>
        </p:blipFill>
        <p:spPr>
          <a:xfrm>
            <a:off x="179070" y="1334104"/>
            <a:ext cx="8702040" cy="2673411"/>
          </a:xfrm>
          <a:prstGeom prst="rect">
            <a:avLst/>
          </a:prstGeom>
        </p:spPr>
      </p:pic>
    </p:spTree>
    <p:extLst>
      <p:ext uri="{BB962C8B-B14F-4D97-AF65-F5344CB8AC3E}">
        <p14:creationId xmlns:p14="http://schemas.microsoft.com/office/powerpoint/2010/main" val="966398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179070" y="208742"/>
            <a:ext cx="87858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EJERCICIO DE PLANTEAMIENTO.</a:t>
            </a:r>
          </a:p>
        </p:txBody>
      </p:sp>
      <p:pic>
        <p:nvPicPr>
          <p:cNvPr id="4" name="Imagen 3">
            <a:extLst>
              <a:ext uri="{FF2B5EF4-FFF2-40B4-BE49-F238E27FC236}">
                <a16:creationId xmlns:a16="http://schemas.microsoft.com/office/drawing/2014/main" id="{7FB018BF-1554-4EDE-9E8A-A077EB469E73}"/>
              </a:ext>
            </a:extLst>
          </p:cNvPr>
          <p:cNvPicPr>
            <a:picLocks noChangeAspect="1"/>
          </p:cNvPicPr>
          <p:nvPr/>
        </p:nvPicPr>
        <p:blipFill rotWithShape="1">
          <a:blip r:embed="rId3"/>
          <a:srcRect l="58000" t="12296" r="18167" b="31111"/>
          <a:stretch/>
        </p:blipFill>
        <p:spPr>
          <a:xfrm>
            <a:off x="3143250" y="835349"/>
            <a:ext cx="2857500" cy="3816661"/>
          </a:xfrm>
          <a:prstGeom prst="rect">
            <a:avLst/>
          </a:prstGeom>
        </p:spPr>
      </p:pic>
    </p:spTree>
    <p:extLst>
      <p:ext uri="{BB962C8B-B14F-4D97-AF65-F5344CB8AC3E}">
        <p14:creationId xmlns:p14="http://schemas.microsoft.com/office/powerpoint/2010/main" val="52359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4005101" y="2772226"/>
            <a:ext cx="4418906"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MANEJO DE CONCEPTOS</a:t>
            </a:r>
            <a:endParaRPr dirty="0"/>
          </a:p>
        </p:txBody>
      </p:sp>
      <p:sp>
        <p:nvSpPr>
          <p:cNvPr id="219" name="Google Shape;219;p40"/>
          <p:cNvSpPr txBox="1">
            <a:spLocks noGrp="1"/>
          </p:cNvSpPr>
          <p:nvPr>
            <p:ph type="title" idx="2"/>
          </p:nvPr>
        </p:nvSpPr>
        <p:spPr>
          <a:xfrm>
            <a:off x="5139007" y="1106174"/>
            <a:ext cx="3285000" cy="126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subTitle" idx="1"/>
          </p:nvPr>
        </p:nvSpPr>
        <p:spPr>
          <a:xfrm>
            <a:off x="720000" y="1163767"/>
            <a:ext cx="5249620" cy="104153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BO" dirty="0"/>
              <a:t>Un sistema embebido o empotrado a un sistema electrónico de cómputo diseñado para realizar o ejecutar una o varias tareas o funciones específicas</a:t>
            </a:r>
          </a:p>
        </p:txBody>
      </p:sp>
      <p:sp>
        <p:nvSpPr>
          <p:cNvPr id="225" name="Google Shape;225;p41"/>
          <p:cNvSpPr txBox="1">
            <a:spLocks noGrp="1"/>
          </p:cNvSpPr>
          <p:nvPr>
            <p:ph type="title"/>
          </p:nvPr>
        </p:nvSpPr>
        <p:spPr>
          <a:xfrm>
            <a:off x="720000" y="59106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¿QUÉ ES UN SISTEMA EMBEBIDO?</a:t>
            </a:r>
          </a:p>
        </p:txBody>
      </p:sp>
      <p:sp>
        <p:nvSpPr>
          <p:cNvPr id="4" name="Google Shape;224;p41">
            <a:extLst>
              <a:ext uri="{FF2B5EF4-FFF2-40B4-BE49-F238E27FC236}">
                <a16:creationId xmlns:a16="http://schemas.microsoft.com/office/drawing/2014/main" id="{4E2A3560-1A18-420C-B087-2EEA202B76DE}"/>
              </a:ext>
            </a:extLst>
          </p:cNvPr>
          <p:cNvSpPr txBox="1">
            <a:spLocks/>
          </p:cNvSpPr>
          <p:nvPr/>
        </p:nvSpPr>
        <p:spPr>
          <a:xfrm>
            <a:off x="720000" y="2986021"/>
            <a:ext cx="5249620" cy="1535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Maven Pro"/>
              <a:buChar char="●"/>
              <a:defRPr sz="1600" b="0" i="0" u="none" strike="noStrike" cap="none">
                <a:solidFill>
                  <a:schemeClr val="lt2"/>
                </a:solidFill>
                <a:latin typeface="Oxygen"/>
                <a:ea typeface="Oxygen"/>
                <a:cs typeface="Oxygen"/>
                <a:sym typeface="Oxygen"/>
              </a:defRPr>
            </a:lvl1pPr>
            <a:lvl2pPr marL="914400" marR="0" lvl="1"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2pPr>
            <a:lvl3pPr marL="1371600" marR="0" lvl="2"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3pPr>
            <a:lvl4pPr marL="1828800" marR="0" lvl="3"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4pPr>
            <a:lvl5pPr marL="2286000" marR="0" lvl="4"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5pPr>
            <a:lvl6pPr marL="2743200" marR="0" lvl="5"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6pPr>
            <a:lvl7pPr marL="3200400" marR="0" lvl="6"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7pPr>
            <a:lvl8pPr marL="3657600" marR="0" lvl="7"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8pPr>
            <a:lvl9pPr marL="4114800" marR="0" lvl="8" indent="-317500" algn="l" rtl="0">
              <a:lnSpc>
                <a:spcPct val="115000"/>
              </a:lnSpc>
              <a:spcBef>
                <a:spcPts val="1600"/>
              </a:spcBef>
              <a:spcAft>
                <a:spcPts val="160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9pPr>
          </a:lstStyle>
          <a:p>
            <a:pPr marL="285750" indent="-285750"/>
            <a:r>
              <a:rPr lang="es-MX" dirty="0"/>
              <a:t>Un Microondas</a:t>
            </a:r>
          </a:p>
          <a:p>
            <a:pPr marL="285750" indent="-285750"/>
            <a:r>
              <a:rPr lang="es-MX" dirty="0"/>
              <a:t>Un Lavadora</a:t>
            </a:r>
          </a:p>
          <a:p>
            <a:pPr marL="285750" indent="-285750"/>
            <a:r>
              <a:rPr lang="es-MX" dirty="0"/>
              <a:t>Equipo de Música</a:t>
            </a:r>
          </a:p>
          <a:p>
            <a:pPr marL="285750" indent="-285750"/>
            <a:r>
              <a:rPr lang="es-MX" dirty="0"/>
              <a:t>Sistema GPS</a:t>
            </a:r>
          </a:p>
          <a:p>
            <a:pPr marL="285750" indent="-285750"/>
            <a:r>
              <a:rPr lang="es-MX" dirty="0"/>
              <a:t>Sistema de Control de Acceso</a:t>
            </a:r>
            <a:endParaRPr lang="en-US" dirty="0"/>
          </a:p>
        </p:txBody>
      </p:sp>
      <p:sp>
        <p:nvSpPr>
          <p:cNvPr id="5" name="Google Shape;225;p41">
            <a:extLst>
              <a:ext uri="{FF2B5EF4-FFF2-40B4-BE49-F238E27FC236}">
                <a16:creationId xmlns:a16="http://schemas.microsoft.com/office/drawing/2014/main" id="{E26E4CE5-C0FD-4799-B11F-182C22EB6A50}"/>
              </a:ext>
            </a:extLst>
          </p:cNvPr>
          <p:cNvSpPr txBox="1">
            <a:spLocks/>
          </p:cNvSpPr>
          <p:nvPr/>
        </p:nvSpPr>
        <p:spPr>
          <a:xfrm>
            <a:off x="720000" y="241332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s-MX" dirty="0"/>
              <a:t>¿ MENCIONE 5 SISTEMAS EMBEBIDOS?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subTitle" idx="1"/>
          </p:nvPr>
        </p:nvSpPr>
        <p:spPr>
          <a:xfrm>
            <a:off x="720000" y="1892312"/>
            <a:ext cx="5249620" cy="104153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dirty="0"/>
              <a:t>Los tres tipos de sistemas en común está el administrar o controlar según las necesidades (SO programas de un computadora, SO Móvil gestiona el hardware haciendo posible un manejo de los smartphone, SE para dispositivos electrónicos y/o mecánicos) porque el nivel de administración de cada uno es muy diferente, un SO puede con equipos de gran tamaño, los SO móviles con equipos de menor tamaño además de jugar con el Hardware y los SE equipos de aun menor capacidad.</a:t>
            </a:r>
            <a:endParaRPr lang="es-BO" dirty="0"/>
          </a:p>
        </p:txBody>
      </p:sp>
      <p:sp>
        <p:nvSpPr>
          <p:cNvPr id="225" name="Google Shape;225;p41"/>
          <p:cNvSpPr txBox="1">
            <a:spLocks noGrp="1"/>
          </p:cNvSpPr>
          <p:nvPr>
            <p:ph type="title"/>
          </p:nvPr>
        </p:nvSpPr>
        <p:spPr>
          <a:xfrm>
            <a:off x="720000" y="45339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¿MENCIONA LAS DIFERENCIAS O SIMILITUDES ENTRE UN SISTEMA OPERATIVO, UN SISTEMA MÓVIL Y UN SISTEMA EMBEBIDO?</a:t>
            </a:r>
          </a:p>
        </p:txBody>
      </p:sp>
    </p:spTree>
    <p:extLst>
      <p:ext uri="{BB962C8B-B14F-4D97-AF65-F5344CB8AC3E}">
        <p14:creationId xmlns:p14="http://schemas.microsoft.com/office/powerpoint/2010/main" val="102004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subTitle" idx="1"/>
          </p:nvPr>
        </p:nvSpPr>
        <p:spPr>
          <a:xfrm>
            <a:off x="623356" y="1857695"/>
            <a:ext cx="5249620" cy="1041534"/>
          </a:xfrm>
          <a:prstGeom prst="rect">
            <a:avLst/>
          </a:prstGeom>
        </p:spPr>
        <p:txBody>
          <a:bodyPr spcFirstLastPara="1" wrap="square" lIns="91425" tIns="91425" rIns="91425" bIns="91425" anchor="t" anchorCtr="0">
            <a:noAutofit/>
          </a:bodyPr>
          <a:lstStyle/>
          <a:p>
            <a:pPr marL="285750" indent="-285750" algn="just"/>
            <a:r>
              <a:rPr lang="es-MX" dirty="0"/>
              <a:t>MPU hace referencia al Microprocesador, que se encuentra integrado en la placa base y que se encarga de ejecutar las instrucciones que ordena el usuario.</a:t>
            </a:r>
          </a:p>
          <a:p>
            <a:pPr marL="0" indent="0" algn="just">
              <a:buNone/>
            </a:pPr>
            <a:endParaRPr lang="es-MX" dirty="0"/>
          </a:p>
          <a:p>
            <a:pPr marL="285750" indent="-285750" algn="just"/>
            <a:r>
              <a:rPr lang="es-MX" dirty="0"/>
              <a:t>MCU hace referencia al Microcontrolador, el cual es un circuito integrador programable, en términos simples hablamos de una pequeña computadora</a:t>
            </a:r>
            <a:endParaRPr lang="es-BO" dirty="0"/>
          </a:p>
        </p:txBody>
      </p:sp>
      <p:sp>
        <p:nvSpPr>
          <p:cNvPr id="225" name="Google Shape;225;p41"/>
          <p:cNvSpPr txBox="1">
            <a:spLocks noGrp="1"/>
          </p:cNvSpPr>
          <p:nvPr>
            <p:ph type="title"/>
          </p:nvPr>
        </p:nvSpPr>
        <p:spPr>
          <a:xfrm>
            <a:off x="623356" y="6764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¿A QUÉ SE REFERIRÁN LOS TÉRMINOS MCU Y MPU? EXPLIQUE CADA UNA DE ELLAS</a:t>
            </a:r>
          </a:p>
        </p:txBody>
      </p:sp>
    </p:spTree>
    <p:extLst>
      <p:ext uri="{BB962C8B-B14F-4D97-AF65-F5344CB8AC3E}">
        <p14:creationId xmlns:p14="http://schemas.microsoft.com/office/powerpoint/2010/main" val="3710987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subTitle" idx="1"/>
          </p:nvPr>
        </p:nvSpPr>
        <p:spPr>
          <a:xfrm>
            <a:off x="623356" y="855114"/>
            <a:ext cx="5249620" cy="512769"/>
          </a:xfrm>
          <a:prstGeom prst="rect">
            <a:avLst/>
          </a:prstGeom>
        </p:spPr>
        <p:txBody>
          <a:bodyPr spcFirstLastPara="1" wrap="square" lIns="91425" tIns="91425" rIns="91425" bIns="91425" anchor="t" anchorCtr="0">
            <a:noAutofit/>
          </a:bodyPr>
          <a:lstStyle/>
          <a:p>
            <a:pPr marL="0" indent="0" algn="just">
              <a:buNone/>
            </a:pPr>
            <a:r>
              <a:rPr lang="es-MX" dirty="0"/>
              <a:t>Encapsulación, Abstracción, Herencia, Polimorfismo</a:t>
            </a:r>
            <a:endParaRPr lang="es-BO" dirty="0"/>
          </a:p>
        </p:txBody>
      </p:sp>
      <p:sp>
        <p:nvSpPr>
          <p:cNvPr id="225" name="Google Shape;225;p41"/>
          <p:cNvSpPr txBox="1">
            <a:spLocks noGrp="1"/>
          </p:cNvSpPr>
          <p:nvPr>
            <p:ph type="title"/>
          </p:nvPr>
        </p:nvSpPr>
        <p:spPr>
          <a:xfrm>
            <a:off x="623356" y="230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¿CUÁLES SON LOS PILARES DE POO?</a:t>
            </a:r>
          </a:p>
        </p:txBody>
      </p:sp>
      <p:sp>
        <p:nvSpPr>
          <p:cNvPr id="4" name="Google Shape;224;p41">
            <a:extLst>
              <a:ext uri="{FF2B5EF4-FFF2-40B4-BE49-F238E27FC236}">
                <a16:creationId xmlns:a16="http://schemas.microsoft.com/office/drawing/2014/main" id="{1A020005-19C9-4453-B190-AF342FDB3A70}"/>
              </a:ext>
            </a:extLst>
          </p:cNvPr>
          <p:cNvSpPr txBox="1">
            <a:spLocks/>
          </p:cNvSpPr>
          <p:nvPr/>
        </p:nvSpPr>
        <p:spPr>
          <a:xfrm>
            <a:off x="623356" y="2308983"/>
            <a:ext cx="5249620" cy="23001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Maven Pro"/>
              <a:buChar char="●"/>
              <a:defRPr sz="1600" b="0" i="0" u="none" strike="noStrike" cap="none">
                <a:solidFill>
                  <a:schemeClr val="lt2"/>
                </a:solidFill>
                <a:latin typeface="Oxygen"/>
                <a:ea typeface="Oxygen"/>
                <a:cs typeface="Oxygen"/>
                <a:sym typeface="Oxygen"/>
              </a:defRPr>
            </a:lvl1pPr>
            <a:lvl2pPr marL="914400" marR="0" lvl="1"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2pPr>
            <a:lvl3pPr marL="1371600" marR="0" lvl="2"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3pPr>
            <a:lvl4pPr marL="1828800" marR="0" lvl="3"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4pPr>
            <a:lvl5pPr marL="2286000" marR="0" lvl="4"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5pPr>
            <a:lvl6pPr marL="2743200" marR="0" lvl="5"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6pPr>
            <a:lvl7pPr marL="3200400" marR="0" lvl="6"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7pPr>
            <a:lvl8pPr marL="3657600" marR="0" lvl="7"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8pPr>
            <a:lvl9pPr marL="4114800" marR="0" lvl="8" indent="-317500" algn="l" rtl="0">
              <a:lnSpc>
                <a:spcPct val="115000"/>
              </a:lnSpc>
              <a:spcBef>
                <a:spcPts val="1600"/>
              </a:spcBef>
              <a:spcAft>
                <a:spcPts val="160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9pPr>
          </a:lstStyle>
          <a:p>
            <a:pPr marL="285750" indent="-285750" algn="just"/>
            <a:r>
              <a:rPr lang="es-MX" dirty="0"/>
              <a:t>Clase.- Es donde estarán guardados los objetos del programa.</a:t>
            </a:r>
          </a:p>
          <a:p>
            <a:pPr marL="285750" indent="-285750" algn="just"/>
            <a:endParaRPr lang="es-MX" dirty="0"/>
          </a:p>
          <a:p>
            <a:pPr marL="285750" indent="-285750" algn="just"/>
            <a:r>
              <a:rPr lang="es-MX" dirty="0"/>
              <a:t>Objeto.- Es un ente usado el cual nos permite separar los diferentes componentes del programa de tal manera ayuda a identificar y simplificar su elaboración.</a:t>
            </a:r>
          </a:p>
          <a:p>
            <a:pPr marL="285750" indent="-285750" algn="just"/>
            <a:endParaRPr lang="es-MX" dirty="0"/>
          </a:p>
          <a:p>
            <a:pPr marL="285750" indent="-285750" algn="just"/>
            <a:r>
              <a:rPr lang="es-MX" dirty="0"/>
              <a:t>Instancia.- No es mas que hacer una referencia a una clase para que puedan interactuar entre ellas</a:t>
            </a:r>
            <a:endParaRPr lang="es-BO" dirty="0"/>
          </a:p>
        </p:txBody>
      </p:sp>
      <p:sp>
        <p:nvSpPr>
          <p:cNvPr id="5" name="Google Shape;225;p41">
            <a:extLst>
              <a:ext uri="{FF2B5EF4-FFF2-40B4-BE49-F238E27FC236}">
                <a16:creationId xmlns:a16="http://schemas.microsoft.com/office/drawing/2014/main" id="{AD25E6A8-883F-43FC-9940-6F4534A17593}"/>
              </a:ext>
            </a:extLst>
          </p:cNvPr>
          <p:cNvSpPr txBox="1">
            <a:spLocks/>
          </p:cNvSpPr>
          <p:nvPr/>
        </p:nvSpPr>
        <p:spPr>
          <a:xfrm>
            <a:off x="623356" y="1419922"/>
            <a:ext cx="6171454" cy="8938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s-MX" dirty="0"/>
              <a:t>¿MENCIONE LOS COMPONENTES EN LO QUE SE BASA POO?</a:t>
            </a:r>
          </a:p>
        </p:txBody>
      </p:sp>
    </p:spTree>
    <p:extLst>
      <p:ext uri="{BB962C8B-B14F-4D97-AF65-F5344CB8AC3E}">
        <p14:creationId xmlns:p14="http://schemas.microsoft.com/office/powerpoint/2010/main" val="52817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subTitle" idx="1"/>
          </p:nvPr>
        </p:nvSpPr>
        <p:spPr>
          <a:xfrm>
            <a:off x="623356" y="855114"/>
            <a:ext cx="5249620" cy="512769"/>
          </a:xfrm>
          <a:prstGeom prst="rect">
            <a:avLst/>
          </a:prstGeom>
        </p:spPr>
        <p:txBody>
          <a:bodyPr spcFirstLastPara="1" wrap="square" lIns="91425" tIns="91425" rIns="91425" bIns="91425" anchor="t" anchorCtr="0">
            <a:noAutofit/>
          </a:bodyPr>
          <a:lstStyle/>
          <a:p>
            <a:pPr marL="0" indent="0" algn="just">
              <a:buNone/>
            </a:pPr>
            <a:r>
              <a:rPr lang="es-MX" dirty="0"/>
              <a:t>Encapsulación, Abstracción, Herencia, Polimorfismo</a:t>
            </a:r>
            <a:endParaRPr lang="es-BO" dirty="0"/>
          </a:p>
        </p:txBody>
      </p:sp>
      <p:sp>
        <p:nvSpPr>
          <p:cNvPr id="225" name="Google Shape;225;p41"/>
          <p:cNvSpPr txBox="1">
            <a:spLocks noGrp="1"/>
          </p:cNvSpPr>
          <p:nvPr>
            <p:ph type="title"/>
          </p:nvPr>
        </p:nvSpPr>
        <p:spPr>
          <a:xfrm>
            <a:off x="623356" y="230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¿CUÁLES SON LOS PILARES DE POO?</a:t>
            </a:r>
          </a:p>
        </p:txBody>
      </p:sp>
      <p:sp>
        <p:nvSpPr>
          <p:cNvPr id="4" name="Google Shape;224;p41">
            <a:extLst>
              <a:ext uri="{FF2B5EF4-FFF2-40B4-BE49-F238E27FC236}">
                <a16:creationId xmlns:a16="http://schemas.microsoft.com/office/drawing/2014/main" id="{1A020005-19C9-4453-B190-AF342FDB3A70}"/>
              </a:ext>
            </a:extLst>
          </p:cNvPr>
          <p:cNvSpPr txBox="1">
            <a:spLocks/>
          </p:cNvSpPr>
          <p:nvPr/>
        </p:nvSpPr>
        <p:spPr>
          <a:xfrm>
            <a:off x="623356" y="2308983"/>
            <a:ext cx="5249620" cy="23001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Maven Pro"/>
              <a:buChar char="●"/>
              <a:defRPr sz="1600" b="0" i="0" u="none" strike="noStrike" cap="none">
                <a:solidFill>
                  <a:schemeClr val="lt2"/>
                </a:solidFill>
                <a:latin typeface="Oxygen"/>
                <a:ea typeface="Oxygen"/>
                <a:cs typeface="Oxygen"/>
                <a:sym typeface="Oxygen"/>
              </a:defRPr>
            </a:lvl1pPr>
            <a:lvl2pPr marL="914400" marR="0" lvl="1"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2pPr>
            <a:lvl3pPr marL="1371600" marR="0" lvl="2"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3pPr>
            <a:lvl4pPr marL="1828800" marR="0" lvl="3"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4pPr>
            <a:lvl5pPr marL="2286000" marR="0" lvl="4"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5pPr>
            <a:lvl6pPr marL="2743200" marR="0" lvl="5"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6pPr>
            <a:lvl7pPr marL="3200400" marR="0" lvl="6"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7pPr>
            <a:lvl8pPr marL="3657600" marR="0" lvl="7" indent="-317500" algn="l" rtl="0">
              <a:lnSpc>
                <a:spcPct val="115000"/>
              </a:lnSpc>
              <a:spcBef>
                <a:spcPts val="1600"/>
              </a:spcBef>
              <a:spcAft>
                <a:spcPts val="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8pPr>
            <a:lvl9pPr marL="4114800" marR="0" lvl="8" indent="-317500" algn="l" rtl="0">
              <a:lnSpc>
                <a:spcPct val="115000"/>
              </a:lnSpc>
              <a:spcBef>
                <a:spcPts val="1600"/>
              </a:spcBef>
              <a:spcAft>
                <a:spcPts val="1600"/>
              </a:spcAft>
              <a:buClr>
                <a:srgbClr val="024427"/>
              </a:buClr>
              <a:buSzPts val="1400"/>
              <a:buFont typeface="Maven Pro"/>
              <a:buChar char="■"/>
              <a:defRPr sz="1400" b="0" i="0" u="none" strike="noStrike" cap="none">
                <a:solidFill>
                  <a:schemeClr val="lt2"/>
                </a:solidFill>
                <a:latin typeface="Oxygen Light"/>
                <a:ea typeface="Oxygen Light"/>
                <a:cs typeface="Oxygen Light"/>
                <a:sym typeface="Oxygen Light"/>
              </a:defRPr>
            </a:lvl9pPr>
          </a:lstStyle>
          <a:p>
            <a:pPr marL="285750" indent="-285750" algn="just"/>
            <a:r>
              <a:rPr lang="es-MX" dirty="0"/>
              <a:t>Clase.- Es donde estarán guardados los objetos del programa.</a:t>
            </a:r>
          </a:p>
          <a:p>
            <a:pPr marL="285750" indent="-285750" algn="just"/>
            <a:endParaRPr lang="es-MX" dirty="0"/>
          </a:p>
          <a:p>
            <a:pPr marL="285750" indent="-285750" algn="just"/>
            <a:r>
              <a:rPr lang="es-MX" dirty="0"/>
              <a:t>Objeto.- Es un ente usado el cual nos permite separar los diferentes componentes del programa de tal manera ayuda a identificar y simplificar su elaboración.</a:t>
            </a:r>
          </a:p>
          <a:p>
            <a:pPr marL="285750" indent="-285750" algn="just"/>
            <a:endParaRPr lang="es-MX" dirty="0"/>
          </a:p>
          <a:p>
            <a:pPr marL="285750" indent="-285750" algn="just"/>
            <a:r>
              <a:rPr lang="es-MX" dirty="0"/>
              <a:t>Instancia.- No es mas que hacer una referencia a una clase para que puedan interactuar entre ellas</a:t>
            </a:r>
            <a:endParaRPr lang="es-BO" dirty="0"/>
          </a:p>
        </p:txBody>
      </p:sp>
      <p:sp>
        <p:nvSpPr>
          <p:cNvPr id="5" name="Google Shape;225;p41">
            <a:extLst>
              <a:ext uri="{FF2B5EF4-FFF2-40B4-BE49-F238E27FC236}">
                <a16:creationId xmlns:a16="http://schemas.microsoft.com/office/drawing/2014/main" id="{AD25E6A8-883F-43FC-9940-6F4534A17593}"/>
              </a:ext>
            </a:extLst>
          </p:cNvPr>
          <p:cNvSpPr txBox="1">
            <a:spLocks/>
          </p:cNvSpPr>
          <p:nvPr/>
        </p:nvSpPr>
        <p:spPr>
          <a:xfrm>
            <a:off x="623356" y="1419922"/>
            <a:ext cx="6171454" cy="8938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s-MX" dirty="0"/>
              <a:t>¿MENCIONE LOS COMPONENTES EN LO QUE SE BASA POO?</a:t>
            </a:r>
          </a:p>
        </p:txBody>
      </p:sp>
    </p:spTree>
    <p:extLst>
      <p:ext uri="{BB962C8B-B14F-4D97-AF65-F5344CB8AC3E}">
        <p14:creationId xmlns:p14="http://schemas.microsoft.com/office/powerpoint/2010/main" val="683434067"/>
      </p:ext>
    </p:extLst>
  </p:cSld>
  <p:clrMapOvr>
    <a:masterClrMapping/>
  </p:clrMapOvr>
</p:sld>
</file>

<file path=ppt/theme/theme1.xml><?xml version="1.0" encoding="utf-8"?>
<a:theme xmlns:a="http://schemas.openxmlformats.org/drawingml/2006/main" name="Minimalist Aesthetic Slideshow by Slidesgo">
  <a:themeElements>
    <a:clrScheme name="Simple Light">
      <a:dk1>
        <a:srgbClr val="6D5B57"/>
      </a:dk1>
      <a:lt1>
        <a:srgbClr val="F2E1D8"/>
      </a:lt1>
      <a:dk2>
        <a:srgbClr val="595959"/>
      </a:dk2>
      <a:lt2>
        <a:srgbClr val="B08980"/>
      </a:lt2>
      <a:accent1>
        <a:srgbClr val="6D5B57"/>
      </a:accent1>
      <a:accent2>
        <a:srgbClr val="F2E1D8"/>
      </a:accent2>
      <a:accent3>
        <a:srgbClr val="595959"/>
      </a:accent3>
      <a:accent4>
        <a:srgbClr val="B08980"/>
      </a:accent4>
      <a:accent5>
        <a:srgbClr val="F2E1D8"/>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886</Words>
  <Application>Microsoft Office PowerPoint</Application>
  <PresentationFormat>Presentación en pantalla (16:9)</PresentationFormat>
  <Paragraphs>95</Paragraphs>
  <Slides>38</Slides>
  <Notes>38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38</vt:i4>
      </vt:variant>
    </vt:vector>
  </HeadingPairs>
  <TitlesOfParts>
    <vt:vector size="45" baseType="lpstr">
      <vt:lpstr>Poiret One</vt:lpstr>
      <vt:lpstr>Oxygen</vt:lpstr>
      <vt:lpstr>Oxygen Light</vt:lpstr>
      <vt:lpstr>Bebas Neue</vt:lpstr>
      <vt:lpstr>Arial</vt:lpstr>
      <vt:lpstr>Maven Pro</vt:lpstr>
      <vt:lpstr>Minimalist Aesthetic Slideshow by Slidesgo</vt:lpstr>
      <vt:lpstr>PROGRAMACIÓN DE SISTEMAS EMBUDIDOS</vt:lpstr>
      <vt:lpstr>CONTENIDO DE LA PRÁCTICA</vt:lpstr>
      <vt:lpstr>TABLA DE CONTENIDO</vt:lpstr>
      <vt:lpstr>MANEJO DE CONCEPTOS</vt:lpstr>
      <vt:lpstr>¿QUÉ ES UN SISTEMA EMBEBIDO?</vt:lpstr>
      <vt:lpstr>¿MENCIONA LAS DIFERENCIAS O SIMILITUDES ENTRE UN SISTEMA OPERATIVO, UN SISTEMA MÓVIL Y UN SISTEMA EMBEBIDO?</vt:lpstr>
      <vt:lpstr>¿A QUÉ SE REFERIRÁN LOS TÉRMINOS MCU Y MPU? EXPLIQUE CADA UNA DE ELLAS</vt:lpstr>
      <vt:lpstr>¿CUÁLES SON LOS PILARES DE POO?</vt:lpstr>
      <vt:lpstr>¿CUÁLES SON LOS PILARES DE POO?</vt:lpstr>
      <vt:lpstr>DEFINA LOS SIGUIENTES CONCEPTOS:</vt:lpstr>
      <vt:lpstr>DEFINA A QUE SE REFIERE CUANDO SE HABLA DE ENCAPSULACIÓN Y MUESTRE UN EJEMPLO (CÓDIGO EN PYTHON)</vt:lpstr>
      <vt:lpstr>RESULTADOS</vt:lpstr>
      <vt:lpstr>DEFNA A QUE SE REFERE CUANDO SE HABLA DE HERENCIA Y MUESTRE UN EJEMPLO (CÓDIGO EN PYTHON).</vt:lpstr>
      <vt:lpstr>RESULTADOS</vt:lpstr>
      <vt:lpstr>PARTE  PRÁCTICA</vt:lpstr>
      <vt:lpstr>LLEVAR EL SIGUIENTE CÓDIGO JAVA A PYTHON</vt:lpstr>
      <vt:lpstr>LLEVAR EL SIGUIENTE CÓDIGO JAVA A PYTHON</vt:lpstr>
      <vt:lpstr>CREAR EL CÓDIGO JAVA Y PYTHON PARA EL SIGUIENTE ANÁLISIS.</vt:lpstr>
      <vt:lpstr>CREAR EL CÓDIGO JAVA Y PYTHON PARA EL SIGUIENTE ANÁLISIS.</vt:lpstr>
      <vt:lpstr>CREAR EL CÓDIGO JAVA Y PYTHON PARA EL SIGUIENTE ANÁLISIS.</vt:lpstr>
      <vt:lpstr>CREAR UN PROGRAMA PYTHON QUE GENERE LOS PRIMEROS N NÚMEROS DE LA SERIE FIBONACCI.</vt:lpstr>
      <vt:lpstr>CREAR LAS CLASES NECESARIAS PARA RESOLVER EL SIGUIENTE PLANTEAMIENTO</vt:lpstr>
      <vt:lpstr>Presentación de PowerPoint</vt:lpstr>
      <vt:lpstr>Presentación de PowerPoint</vt:lpstr>
      <vt:lpstr>Presentación de PowerPoint</vt:lpstr>
      <vt:lpstr>Presentación de PowerPoint</vt:lpstr>
      <vt:lpstr>REALIZAR UN ANÁLISIS PARA EL SIGUIENTE ESCENARIO</vt:lpstr>
      <vt:lpstr>REALIZAR UN ANÁLISIS PARA EL SIGUIENTE ESCENARIO</vt:lpstr>
      <vt:lpstr>REALIZAR UN ANÁLISIS PARA EL SIGUIENTE ESCENARIO</vt:lpstr>
      <vt:lpstr>REALIZAR UN ANÁLISIS PARA EL SIGUIENTE ESCENARIO</vt:lpstr>
      <vt:lpstr>REALIZAR UN ANÁLISIS PARA EL SIGUIENTE ESCENARIO</vt:lpstr>
      <vt:lpstr>EJERCICIO DE PLANTEAMIENTO.</vt:lpstr>
      <vt:lpstr>EJERCICIO DE PLANTEAMIENTO.</vt:lpstr>
      <vt:lpstr>EJERCICIO DE PLANTEAMIENTO.</vt:lpstr>
      <vt:lpstr>EJERCICIO DE PLANTEAMIENTO.</vt:lpstr>
      <vt:lpstr>EJERCICIO DE PLANTEAMIENTO.</vt:lpstr>
      <vt:lpstr>EJERCICIO DE PLANTEAMIENTO.</vt:lpstr>
      <vt:lpstr>EJERCICIO DE PLANTEAMIENTO.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DE SISTEMAS EMBUDIDOS</dc:title>
  <cp:lastModifiedBy>Josue Obed Porcel Mamani</cp:lastModifiedBy>
  <cp:revision>1</cp:revision>
  <dcterms:modified xsi:type="dcterms:W3CDTF">2022-04-06T01:34:06Z</dcterms:modified>
</cp:coreProperties>
</file>